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Montserrat" panose="00000500000000000000" pitchFamily="2" charset="0"/>
      <p:regular r:id="rId3"/>
      <p:bold r:id="rId4"/>
      <p:italic r:id="rId5"/>
      <p:boldItalic r:id="rId6"/>
    </p:embeddedFont>
    <p:embeddedFont>
      <p:font typeface="Montserrat Bold" panose="00000800000000000000" pitchFamily="2" charset="0"/>
      <p:regular r:id="rId7"/>
      <p:bold r:id="rId8"/>
    </p:embeddedFont>
    <p:embeddedFont>
      <p:font typeface="Montserrat Light" panose="00000400000000000000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17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openxmlformats.org/officeDocument/2006/relationships/customXml" Target="../customXml/item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05840"/>
            <a:ext cx="18288000" cy="4297680"/>
          </a:xfrm>
          <a:custGeom>
            <a:avLst/>
            <a:gdLst/>
            <a:ahLst/>
            <a:cxnLst/>
            <a:rect l="l" t="t" r="r" b="b"/>
            <a:pathLst>
              <a:path w="18288000" h="4297680">
                <a:moveTo>
                  <a:pt x="0" y="0"/>
                </a:moveTo>
                <a:lnTo>
                  <a:pt x="18288000" y="0"/>
                </a:lnTo>
                <a:lnTo>
                  <a:pt x="18288000" y="4297680"/>
                </a:lnTo>
                <a:lnTo>
                  <a:pt x="0" y="429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985087" y="778716"/>
            <a:ext cx="3875484" cy="728569"/>
          </a:xfrm>
          <a:custGeom>
            <a:avLst/>
            <a:gdLst/>
            <a:ahLst/>
            <a:cxnLst/>
            <a:rect l="l" t="t" r="r" b="b"/>
            <a:pathLst>
              <a:path w="3875484" h="728569">
                <a:moveTo>
                  <a:pt x="0" y="0"/>
                </a:moveTo>
                <a:lnTo>
                  <a:pt x="3875484" y="0"/>
                </a:lnTo>
                <a:lnTo>
                  <a:pt x="3875484" y="728568"/>
                </a:lnTo>
                <a:lnTo>
                  <a:pt x="0" y="728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099814" y="311614"/>
            <a:ext cx="2082349" cy="1662772"/>
          </a:xfrm>
          <a:custGeom>
            <a:avLst/>
            <a:gdLst/>
            <a:ahLst/>
            <a:cxnLst/>
            <a:rect l="l" t="t" r="r" b="b"/>
            <a:pathLst>
              <a:path w="2082349" h="1662772">
                <a:moveTo>
                  <a:pt x="0" y="0"/>
                </a:moveTo>
                <a:lnTo>
                  <a:pt x="2082349" y="0"/>
                </a:lnTo>
                <a:lnTo>
                  <a:pt x="2082349" y="1662772"/>
                </a:lnTo>
                <a:lnTo>
                  <a:pt x="0" y="16627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H="1" flipV="1">
            <a:off x="13585037" y="312050"/>
            <a:ext cx="0" cy="199936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821921" y="4042303"/>
            <a:ext cx="3166719" cy="1683323"/>
            <a:chOff x="0" y="0"/>
            <a:chExt cx="834033" cy="443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1921" y="6048949"/>
            <a:ext cx="3166719" cy="1683323"/>
            <a:chOff x="0" y="0"/>
            <a:chExt cx="834033" cy="4433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1921" y="8007064"/>
            <a:ext cx="3166719" cy="1683323"/>
            <a:chOff x="0" y="0"/>
            <a:chExt cx="834033" cy="4433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315293" y="4042303"/>
            <a:ext cx="3166719" cy="1683323"/>
            <a:chOff x="0" y="0"/>
            <a:chExt cx="834033" cy="4433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315293" y="6048949"/>
            <a:ext cx="3166719" cy="1683323"/>
            <a:chOff x="0" y="0"/>
            <a:chExt cx="834033" cy="44334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315293" y="8007064"/>
            <a:ext cx="3166719" cy="1683323"/>
            <a:chOff x="0" y="0"/>
            <a:chExt cx="834033" cy="44334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808665" y="4066568"/>
            <a:ext cx="3166719" cy="1683323"/>
            <a:chOff x="0" y="0"/>
            <a:chExt cx="834033" cy="44334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808665" y="6073214"/>
            <a:ext cx="3166719" cy="1683323"/>
            <a:chOff x="0" y="0"/>
            <a:chExt cx="834033" cy="44334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808665" y="8031329"/>
            <a:ext cx="3166719" cy="1683323"/>
            <a:chOff x="0" y="0"/>
            <a:chExt cx="834033" cy="44334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299360" y="4066568"/>
            <a:ext cx="3166719" cy="1683323"/>
            <a:chOff x="0" y="0"/>
            <a:chExt cx="834033" cy="44334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299360" y="6073214"/>
            <a:ext cx="3166719" cy="1683323"/>
            <a:chOff x="0" y="0"/>
            <a:chExt cx="834033" cy="44334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299360" y="8031329"/>
            <a:ext cx="3166719" cy="1683323"/>
            <a:chOff x="0" y="0"/>
            <a:chExt cx="834033" cy="44334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34033" cy="443344"/>
            </a:xfrm>
            <a:custGeom>
              <a:avLst/>
              <a:gdLst/>
              <a:ahLst/>
              <a:cxnLst/>
              <a:rect l="l" t="t" r="r" b="b"/>
              <a:pathLst>
                <a:path w="834033" h="443344">
                  <a:moveTo>
                    <a:pt x="0" y="0"/>
                  </a:moveTo>
                  <a:lnTo>
                    <a:pt x="834033" y="0"/>
                  </a:lnTo>
                  <a:lnTo>
                    <a:pt x="834033" y="443344"/>
                  </a:lnTo>
                  <a:lnTo>
                    <a:pt x="0" y="443344"/>
                  </a:lnTo>
                  <a:close/>
                </a:path>
              </a:pathLst>
            </a:custGeom>
            <a:solidFill>
              <a:srgbClr val="DCE0D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34033" cy="48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1647748" y="4253038"/>
            <a:ext cx="691622" cy="691622"/>
          </a:xfrm>
          <a:custGeom>
            <a:avLst/>
            <a:gdLst/>
            <a:ahLst/>
            <a:cxnLst/>
            <a:rect l="l" t="t" r="r" b="b"/>
            <a:pathLst>
              <a:path w="691622" h="691622">
                <a:moveTo>
                  <a:pt x="0" y="0"/>
                </a:moveTo>
                <a:lnTo>
                  <a:pt x="691622" y="0"/>
                </a:lnTo>
                <a:lnTo>
                  <a:pt x="691622" y="691622"/>
                </a:lnTo>
                <a:lnTo>
                  <a:pt x="0" y="6916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3"/>
          <p:cNvSpPr txBox="1"/>
          <p:nvPr/>
        </p:nvSpPr>
        <p:spPr>
          <a:xfrm>
            <a:off x="-525053" y="223412"/>
            <a:ext cx="9007065" cy="1094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“Your Say”</a:t>
            </a:r>
            <a:r>
              <a:rPr lang="en-US" sz="6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399" b="1">
                <a:solidFill>
                  <a:srgbClr val="F77F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8700" y="2623079"/>
            <a:ext cx="13383816" cy="104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77F00"/>
                </a:solidFill>
                <a:latin typeface="Montserrat"/>
                <a:ea typeface="Montserrat"/>
                <a:cs typeface="Montserrat"/>
                <a:sym typeface="Montserrat"/>
              </a:rPr>
              <a:t>In September 2025, 86% of employees completed our Your Say survey. 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77F00"/>
                </a:solidFill>
                <a:latin typeface="Montserrat"/>
                <a:ea typeface="Montserrat"/>
                <a:cs typeface="Montserrat"/>
                <a:sym typeface="Montserrat"/>
              </a:rPr>
              <a:t>Here is a summary of your feedback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94611" y="5124450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405281" y="4339134"/>
            <a:ext cx="685949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F77F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81%</a:t>
            </a:r>
          </a:p>
        </p:txBody>
      </p:sp>
      <p:sp>
        <p:nvSpPr>
          <p:cNvPr id="47" name="Freeform 47"/>
          <p:cNvSpPr/>
          <p:nvPr/>
        </p:nvSpPr>
        <p:spPr>
          <a:xfrm>
            <a:off x="1647748" y="6316629"/>
            <a:ext cx="598246" cy="598246"/>
          </a:xfrm>
          <a:custGeom>
            <a:avLst/>
            <a:gdLst/>
            <a:ahLst/>
            <a:cxnLst/>
            <a:rect l="l" t="t" r="r" b="b"/>
            <a:pathLst>
              <a:path w="598246" h="598246">
                <a:moveTo>
                  <a:pt x="0" y="0"/>
                </a:moveTo>
                <a:lnTo>
                  <a:pt x="598246" y="0"/>
                </a:lnTo>
                <a:lnTo>
                  <a:pt x="598246" y="598246"/>
                </a:lnTo>
                <a:lnTo>
                  <a:pt x="0" y="5982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TextBox 48"/>
          <p:cNvSpPr txBox="1"/>
          <p:nvPr/>
        </p:nvSpPr>
        <p:spPr>
          <a:xfrm>
            <a:off x="1094611" y="7124425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354233" y="6430476"/>
            <a:ext cx="788045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3D5E8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80%</a:t>
            </a:r>
          </a:p>
        </p:txBody>
      </p:sp>
      <p:sp>
        <p:nvSpPr>
          <p:cNvPr id="50" name="Freeform 50"/>
          <p:cNvSpPr/>
          <p:nvPr/>
        </p:nvSpPr>
        <p:spPr>
          <a:xfrm>
            <a:off x="6265793" y="4282420"/>
            <a:ext cx="632860" cy="632860"/>
          </a:xfrm>
          <a:custGeom>
            <a:avLst/>
            <a:gdLst/>
            <a:ahLst/>
            <a:cxnLst/>
            <a:rect l="l" t="t" r="r" b="b"/>
            <a:pathLst>
              <a:path w="632860" h="632860">
                <a:moveTo>
                  <a:pt x="0" y="0"/>
                </a:moveTo>
                <a:lnTo>
                  <a:pt x="632860" y="0"/>
                </a:lnTo>
                <a:lnTo>
                  <a:pt x="632860" y="632859"/>
                </a:lnTo>
                <a:lnTo>
                  <a:pt x="0" y="6328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6375059" y="6302174"/>
            <a:ext cx="523594" cy="600108"/>
          </a:xfrm>
          <a:custGeom>
            <a:avLst/>
            <a:gdLst/>
            <a:ahLst/>
            <a:cxnLst/>
            <a:rect l="l" t="t" r="r" b="b"/>
            <a:pathLst>
              <a:path w="523594" h="600108">
                <a:moveTo>
                  <a:pt x="0" y="0"/>
                </a:moveTo>
                <a:lnTo>
                  <a:pt x="523594" y="0"/>
                </a:lnTo>
                <a:lnTo>
                  <a:pt x="523594" y="600108"/>
                </a:lnTo>
                <a:lnTo>
                  <a:pt x="0" y="600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1613489" y="8183566"/>
            <a:ext cx="632505" cy="665159"/>
          </a:xfrm>
          <a:custGeom>
            <a:avLst/>
            <a:gdLst/>
            <a:ahLst/>
            <a:cxnLst/>
            <a:rect l="l" t="t" r="r" b="b"/>
            <a:pathLst>
              <a:path w="632505" h="665159">
                <a:moveTo>
                  <a:pt x="0" y="0"/>
                </a:moveTo>
                <a:lnTo>
                  <a:pt x="632505" y="0"/>
                </a:lnTo>
                <a:lnTo>
                  <a:pt x="632505" y="665159"/>
                </a:lnTo>
                <a:lnTo>
                  <a:pt x="0" y="6651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6257606" y="8183566"/>
            <a:ext cx="641047" cy="665159"/>
          </a:xfrm>
          <a:custGeom>
            <a:avLst/>
            <a:gdLst/>
            <a:ahLst/>
            <a:cxnLst/>
            <a:rect l="l" t="t" r="r" b="b"/>
            <a:pathLst>
              <a:path w="641047" h="665159">
                <a:moveTo>
                  <a:pt x="0" y="0"/>
                </a:moveTo>
                <a:lnTo>
                  <a:pt x="641047" y="0"/>
                </a:lnTo>
                <a:lnTo>
                  <a:pt x="641047" y="665159"/>
                </a:lnTo>
                <a:lnTo>
                  <a:pt x="0" y="66515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TextBox 54"/>
          <p:cNvSpPr txBox="1"/>
          <p:nvPr/>
        </p:nvSpPr>
        <p:spPr>
          <a:xfrm>
            <a:off x="1094611" y="9044940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405281" y="8256430"/>
            <a:ext cx="830321" cy="47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77F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76%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671029" y="5124450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671029" y="7124425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71029" y="9058275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003428" y="6418804"/>
            <a:ext cx="870852" cy="47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77F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76%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004842" y="4339134"/>
            <a:ext cx="873318" cy="47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3D5E8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93%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999856" y="8256430"/>
            <a:ext cx="751731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3D5E8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62%</a:t>
            </a:r>
          </a:p>
        </p:txBody>
      </p:sp>
      <p:sp>
        <p:nvSpPr>
          <p:cNvPr id="62" name="Freeform 62"/>
          <p:cNvSpPr/>
          <p:nvPr/>
        </p:nvSpPr>
        <p:spPr>
          <a:xfrm>
            <a:off x="10788172" y="4243990"/>
            <a:ext cx="623285" cy="623285"/>
          </a:xfrm>
          <a:custGeom>
            <a:avLst/>
            <a:gdLst/>
            <a:ahLst/>
            <a:cxnLst/>
            <a:rect l="l" t="t" r="r" b="b"/>
            <a:pathLst>
              <a:path w="623285" h="623285">
                <a:moveTo>
                  <a:pt x="0" y="0"/>
                </a:moveTo>
                <a:lnTo>
                  <a:pt x="623284" y="0"/>
                </a:lnTo>
                <a:lnTo>
                  <a:pt x="623284" y="623285"/>
                </a:lnTo>
                <a:lnTo>
                  <a:pt x="0" y="62328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TextBox 63"/>
          <p:cNvSpPr txBox="1"/>
          <p:nvPr/>
        </p:nvSpPr>
        <p:spPr>
          <a:xfrm>
            <a:off x="11449705" y="4339134"/>
            <a:ext cx="941259" cy="47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77F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84%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186512" y="5124450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4572050" y="5124450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100787" y="7124425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0080016" y="9044940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4572050" y="7124425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612159" y="9058275"/>
            <a:ext cx="26213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would recommend ABC Company as a  great place to work</a:t>
            </a:r>
          </a:p>
        </p:txBody>
      </p:sp>
      <p:sp>
        <p:nvSpPr>
          <p:cNvPr id="70" name="Freeform 70"/>
          <p:cNvSpPr/>
          <p:nvPr/>
        </p:nvSpPr>
        <p:spPr>
          <a:xfrm>
            <a:off x="10941833" y="6338078"/>
            <a:ext cx="555348" cy="555348"/>
          </a:xfrm>
          <a:custGeom>
            <a:avLst/>
            <a:gdLst/>
            <a:ahLst/>
            <a:cxnLst/>
            <a:rect l="l" t="t" r="r" b="b"/>
            <a:pathLst>
              <a:path w="555348" h="555348">
                <a:moveTo>
                  <a:pt x="0" y="0"/>
                </a:moveTo>
                <a:lnTo>
                  <a:pt x="555348" y="0"/>
                </a:lnTo>
                <a:lnTo>
                  <a:pt x="555348" y="555348"/>
                </a:lnTo>
                <a:lnTo>
                  <a:pt x="0" y="55534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TextBox 71"/>
          <p:cNvSpPr txBox="1"/>
          <p:nvPr/>
        </p:nvSpPr>
        <p:spPr>
          <a:xfrm>
            <a:off x="11612672" y="6407116"/>
            <a:ext cx="863357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3D5E8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70%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6057020" y="4295917"/>
            <a:ext cx="758875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3D5E8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79%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6057763" y="8251837"/>
            <a:ext cx="898219" cy="47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3D5E8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78%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1502539" y="8251837"/>
            <a:ext cx="675233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F77F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71%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6094656" y="6430476"/>
            <a:ext cx="861327" cy="47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77F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89%</a:t>
            </a:r>
          </a:p>
        </p:txBody>
      </p:sp>
      <p:sp>
        <p:nvSpPr>
          <p:cNvPr id="76" name="Freeform 76"/>
          <p:cNvSpPr/>
          <p:nvPr/>
        </p:nvSpPr>
        <p:spPr>
          <a:xfrm>
            <a:off x="15332514" y="4183294"/>
            <a:ext cx="590315" cy="700670"/>
          </a:xfrm>
          <a:custGeom>
            <a:avLst/>
            <a:gdLst/>
            <a:ahLst/>
            <a:cxnLst/>
            <a:rect l="l" t="t" r="r" b="b"/>
            <a:pathLst>
              <a:path w="590315" h="700670">
                <a:moveTo>
                  <a:pt x="0" y="0"/>
                </a:moveTo>
                <a:lnTo>
                  <a:pt x="590315" y="0"/>
                </a:lnTo>
                <a:lnTo>
                  <a:pt x="590315" y="700671"/>
                </a:lnTo>
                <a:lnTo>
                  <a:pt x="0" y="70067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Freeform 77"/>
          <p:cNvSpPr/>
          <p:nvPr/>
        </p:nvSpPr>
        <p:spPr>
          <a:xfrm>
            <a:off x="15274987" y="6263067"/>
            <a:ext cx="705369" cy="705369"/>
          </a:xfrm>
          <a:custGeom>
            <a:avLst/>
            <a:gdLst/>
            <a:ahLst/>
            <a:cxnLst/>
            <a:rect l="l" t="t" r="r" b="b"/>
            <a:pathLst>
              <a:path w="705369" h="705369">
                <a:moveTo>
                  <a:pt x="0" y="0"/>
                </a:moveTo>
                <a:lnTo>
                  <a:pt x="705369" y="0"/>
                </a:lnTo>
                <a:lnTo>
                  <a:pt x="705369" y="705370"/>
                </a:lnTo>
                <a:lnTo>
                  <a:pt x="0" y="70537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8" name="Freeform 78"/>
          <p:cNvSpPr/>
          <p:nvPr/>
        </p:nvSpPr>
        <p:spPr>
          <a:xfrm>
            <a:off x="15432717" y="8237746"/>
            <a:ext cx="490112" cy="547611"/>
          </a:xfrm>
          <a:custGeom>
            <a:avLst/>
            <a:gdLst/>
            <a:ahLst/>
            <a:cxnLst/>
            <a:rect l="l" t="t" r="r" b="b"/>
            <a:pathLst>
              <a:path w="490112" h="547611">
                <a:moveTo>
                  <a:pt x="0" y="0"/>
                </a:moveTo>
                <a:lnTo>
                  <a:pt x="490112" y="0"/>
                </a:lnTo>
                <a:lnTo>
                  <a:pt x="490112" y="547612"/>
                </a:lnTo>
                <a:lnTo>
                  <a:pt x="0" y="54761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Freeform 79"/>
          <p:cNvSpPr/>
          <p:nvPr/>
        </p:nvSpPr>
        <p:spPr>
          <a:xfrm>
            <a:off x="10798273" y="8209937"/>
            <a:ext cx="613183" cy="612417"/>
          </a:xfrm>
          <a:custGeom>
            <a:avLst/>
            <a:gdLst/>
            <a:ahLst/>
            <a:cxnLst/>
            <a:rect l="l" t="t" r="r" b="b"/>
            <a:pathLst>
              <a:path w="613183" h="612417">
                <a:moveTo>
                  <a:pt x="0" y="0"/>
                </a:moveTo>
                <a:lnTo>
                  <a:pt x="613183" y="0"/>
                </a:lnTo>
                <a:lnTo>
                  <a:pt x="613183" y="612417"/>
                </a:lnTo>
                <a:lnTo>
                  <a:pt x="0" y="61241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6F9716FEE59E4AA3A628CCEBC19073" ma:contentTypeVersion="19" ma:contentTypeDescription="Create a new document." ma:contentTypeScope="" ma:versionID="125f57ea3aba9fb1c5aa2d06cf17c14c">
  <xsd:schema xmlns:xsd="http://www.w3.org/2001/XMLSchema" xmlns:xs="http://www.w3.org/2001/XMLSchema" xmlns:p="http://schemas.microsoft.com/office/2006/metadata/properties" xmlns:ns2="81620fe5-f247-47ff-b090-6c448715e91d" xmlns:ns3="8e5e26ea-dcdf-4485-8285-7cf036401a8b" targetNamespace="http://schemas.microsoft.com/office/2006/metadata/properties" ma:root="true" ma:fieldsID="58cf4fa89fa96023906a6021a2452a32" ns2:_="" ns3:_="">
    <xsd:import namespace="81620fe5-f247-47ff-b090-6c448715e91d"/>
    <xsd:import namespace="8e5e26ea-dcdf-4485-8285-7cf036401a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FolderNumber" minOccurs="0"/>
                <xsd:element ref="ns3:_Flow_SignoffStatu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20fe5-f247-47ff-b090-6c448715e9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dcc0ae3-cc35-45a2-9f81-bcbf22e54eee}" ma:internalName="TaxCatchAll" ma:showField="CatchAllData" ma:web="81620fe5-f247-47ff-b090-6c448715e9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e26ea-dcdf-4485-8285-7cf036401a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c534d9f-0413-4bd3-8d52-687287cd54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FolderNumber" ma:index="22" nillable="true" ma:displayName="Folder Number" ma:decimals="1" ma:format="Dropdown" ma:internalName="FolderNumber" ma:percentage="FALSE">
      <xsd:simpleType>
        <xsd:restriction base="dms:Number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e5e26ea-dcdf-4485-8285-7cf036401a8b" xsi:nil="true"/>
    <TaxCatchAll xmlns="81620fe5-f247-47ff-b090-6c448715e91d" xsi:nil="true"/>
    <FolderNumber xmlns="8e5e26ea-dcdf-4485-8285-7cf036401a8b" xsi:nil="true"/>
    <lcf76f155ced4ddcb4097134ff3c332f xmlns="8e5e26ea-dcdf-4485-8285-7cf036401a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26E6C4-65AE-4995-A306-49FB8A0BDA2D}"/>
</file>

<file path=customXml/itemProps2.xml><?xml version="1.0" encoding="utf-8"?>
<ds:datastoreItem xmlns:ds="http://schemas.openxmlformats.org/officeDocument/2006/customXml" ds:itemID="{5CE17512-7326-4174-8306-66F0D4644D40}"/>
</file>

<file path=customXml/itemProps3.xml><?xml version="1.0" encoding="utf-8"?>
<ds:datastoreItem xmlns:ds="http://schemas.openxmlformats.org/officeDocument/2006/customXml" ds:itemID="{C7F69251-3B77-43B0-93E3-C60234B583D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170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Montserrat Light</vt:lpstr>
      <vt:lpstr>Calibri</vt:lpstr>
      <vt:lpstr>Montserrat</vt:lpstr>
      <vt:lpstr>Montserrat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Infographic</dc:title>
  <dc:creator>Natalie Bunker-Bennett</dc:creator>
  <cp:lastModifiedBy>Natalie Bunker-Bennett</cp:lastModifiedBy>
  <cp:revision>2</cp:revision>
  <dcterms:created xsi:type="dcterms:W3CDTF">2006-08-16T00:00:00Z</dcterms:created>
  <dcterms:modified xsi:type="dcterms:W3CDTF">2025-07-30T15:21:09Z</dcterms:modified>
  <dc:identifier>DAGtgZ6L24U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0x010100F26F9716FEE59E4AA3A628CCEBC19073</vt:lpwstr>
  </property>
</Properties>
</file>