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7556500" cy="10693400"/>
  <p:notesSz cx="6858000" cy="9144000"/>
  <p:embeddedFontLst>
    <p:embeddedFont>
      <p:font typeface="Dancing Script Bold" panose="020B0604020202020204" charset="0"/>
      <p:regular r:id="rId4"/>
    </p:embeddedFont>
    <p:embeddedFont>
      <p:font typeface="Montserrat" panose="00000500000000000000" pitchFamily="2" charset="0"/>
      <p:regular r:id="rId5"/>
      <p:bold r:id="rId6"/>
      <p:italic r:id="rId7"/>
      <p:boldItalic r:id="rId8"/>
    </p:embeddedFont>
    <p:embeddedFont>
      <p:font typeface="Montserrat Bold" panose="00000800000000000000" charset="0"/>
      <p:regular r:id="rId9"/>
    </p:embeddedFont>
    <p:embeddedFont>
      <p:font typeface="Montserrat Extra-Light" panose="020B0604020202020204" charset="0"/>
      <p:regular r:id="rId10"/>
    </p:embeddedFont>
    <p:embeddedFont>
      <p:font typeface="Montserrat Light" panose="00000400000000000000" pitchFamily="2" charset="0"/>
      <p:regular r:id="rId11"/>
    </p:embeddedFont>
    <p:embeddedFont>
      <p:font typeface="Montserrat Semi-Bold" panose="020B0604020202020204"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0" d="100"/>
          <a:sy n="60" d="100"/>
        </p:scale>
        <p:origin x="3300" y="2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19" Type="http://schemas.openxmlformats.org/officeDocument/2006/relationships/customXml" Target="../customXml/item3.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5.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7560000" cy="1776600"/>
          </a:xfrm>
          <a:custGeom>
            <a:avLst/>
            <a:gdLst/>
            <a:ahLst/>
            <a:cxnLst/>
            <a:rect l="l" t="t" r="r" b="b"/>
            <a:pathLst>
              <a:path w="7560000" h="1776600">
                <a:moveTo>
                  <a:pt x="0" y="0"/>
                </a:moveTo>
                <a:lnTo>
                  <a:pt x="7560000" y="0"/>
                </a:lnTo>
                <a:lnTo>
                  <a:pt x="7560000" y="1776600"/>
                </a:lnTo>
                <a:lnTo>
                  <a:pt x="0" y="17766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5782132" y="466433"/>
            <a:ext cx="1602070" cy="301180"/>
          </a:xfrm>
          <a:custGeom>
            <a:avLst/>
            <a:gdLst/>
            <a:ahLst/>
            <a:cxnLst/>
            <a:rect l="l" t="t" r="r" b="b"/>
            <a:pathLst>
              <a:path w="1602070" h="301180">
                <a:moveTo>
                  <a:pt x="0" y="0"/>
                </a:moveTo>
                <a:lnTo>
                  <a:pt x="1602070" y="0"/>
                </a:lnTo>
                <a:lnTo>
                  <a:pt x="1602070" y="301180"/>
                </a:lnTo>
                <a:lnTo>
                  <a:pt x="0" y="3011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4587882" y="273340"/>
            <a:ext cx="860814" cy="687366"/>
          </a:xfrm>
          <a:custGeom>
            <a:avLst/>
            <a:gdLst/>
            <a:ahLst/>
            <a:cxnLst/>
            <a:rect l="l" t="t" r="r" b="b"/>
            <a:pathLst>
              <a:path w="860814" h="687366">
                <a:moveTo>
                  <a:pt x="0" y="0"/>
                </a:moveTo>
                <a:lnTo>
                  <a:pt x="860814" y="0"/>
                </a:lnTo>
                <a:lnTo>
                  <a:pt x="860814" y="687366"/>
                </a:lnTo>
                <a:lnTo>
                  <a:pt x="0" y="687366"/>
                </a:lnTo>
                <a:lnTo>
                  <a:pt x="0" y="0"/>
                </a:lnTo>
                <a:close/>
              </a:path>
            </a:pathLst>
          </a:custGeom>
          <a:blipFill>
            <a:blip r:embed="rId6"/>
            <a:stretch>
              <a:fillRect/>
            </a:stretch>
          </a:blipFill>
        </p:spPr>
        <p:txBody>
          <a:bodyPr/>
          <a:lstStyle/>
          <a:p>
            <a:endParaRPr lang="en-GB"/>
          </a:p>
        </p:txBody>
      </p:sp>
      <p:sp>
        <p:nvSpPr>
          <p:cNvPr id="5" name="AutoShape 5"/>
          <p:cNvSpPr/>
          <p:nvPr/>
        </p:nvSpPr>
        <p:spPr>
          <a:xfrm flipH="1" flipV="1">
            <a:off x="5614966" y="203768"/>
            <a:ext cx="0" cy="826511"/>
          </a:xfrm>
          <a:prstGeom prst="line">
            <a:avLst/>
          </a:prstGeom>
          <a:ln w="19050" cap="flat">
            <a:solidFill>
              <a:srgbClr val="FFFFFF"/>
            </a:solidFill>
            <a:prstDash val="solid"/>
            <a:headEnd type="none" w="sm" len="sm"/>
            <a:tailEnd type="none" w="sm" len="sm"/>
          </a:ln>
        </p:spPr>
        <p:txBody>
          <a:bodyPr/>
          <a:lstStyle/>
          <a:p>
            <a:endParaRPr lang="en-GB"/>
          </a:p>
        </p:txBody>
      </p:sp>
      <p:grpSp>
        <p:nvGrpSpPr>
          <p:cNvPr id="6" name="Group 6"/>
          <p:cNvGrpSpPr/>
          <p:nvPr/>
        </p:nvGrpSpPr>
        <p:grpSpPr>
          <a:xfrm>
            <a:off x="151070" y="1776600"/>
            <a:ext cx="4436813" cy="8793712"/>
            <a:chOff x="0" y="0"/>
            <a:chExt cx="1590054" cy="3085970"/>
          </a:xfrm>
        </p:grpSpPr>
        <p:sp>
          <p:nvSpPr>
            <p:cNvPr id="7" name="Freeform 7"/>
            <p:cNvSpPr/>
            <p:nvPr/>
          </p:nvSpPr>
          <p:spPr>
            <a:xfrm>
              <a:off x="0" y="0"/>
              <a:ext cx="1590054" cy="3085970"/>
            </a:xfrm>
            <a:custGeom>
              <a:avLst/>
              <a:gdLst/>
              <a:ahLst/>
              <a:cxnLst/>
              <a:rect l="l" t="t" r="r" b="b"/>
              <a:pathLst>
                <a:path w="1590054" h="3085970">
                  <a:moveTo>
                    <a:pt x="66307" y="0"/>
                  </a:moveTo>
                  <a:lnTo>
                    <a:pt x="1523746" y="0"/>
                  </a:lnTo>
                  <a:cubicBezTo>
                    <a:pt x="1541332" y="0"/>
                    <a:pt x="1558198" y="6986"/>
                    <a:pt x="1570633" y="19421"/>
                  </a:cubicBezTo>
                  <a:cubicBezTo>
                    <a:pt x="1583068" y="31856"/>
                    <a:pt x="1590054" y="48721"/>
                    <a:pt x="1590054" y="66307"/>
                  </a:cubicBezTo>
                  <a:lnTo>
                    <a:pt x="1590054" y="3019663"/>
                  </a:lnTo>
                  <a:cubicBezTo>
                    <a:pt x="1590054" y="3037249"/>
                    <a:pt x="1583068" y="3054114"/>
                    <a:pt x="1570633" y="3066549"/>
                  </a:cubicBezTo>
                  <a:cubicBezTo>
                    <a:pt x="1558198" y="3078984"/>
                    <a:pt x="1541332" y="3085970"/>
                    <a:pt x="1523746" y="3085970"/>
                  </a:cubicBezTo>
                  <a:lnTo>
                    <a:pt x="66307" y="3085970"/>
                  </a:lnTo>
                  <a:cubicBezTo>
                    <a:pt x="48721" y="3085970"/>
                    <a:pt x="31856" y="3078984"/>
                    <a:pt x="19421" y="3066549"/>
                  </a:cubicBezTo>
                  <a:cubicBezTo>
                    <a:pt x="6986" y="3054114"/>
                    <a:pt x="0" y="3037249"/>
                    <a:pt x="0" y="3019663"/>
                  </a:cubicBezTo>
                  <a:lnTo>
                    <a:pt x="0" y="66307"/>
                  </a:lnTo>
                  <a:cubicBezTo>
                    <a:pt x="0" y="48721"/>
                    <a:pt x="6986" y="31856"/>
                    <a:pt x="19421" y="19421"/>
                  </a:cubicBezTo>
                  <a:cubicBezTo>
                    <a:pt x="31856" y="6986"/>
                    <a:pt x="48721" y="0"/>
                    <a:pt x="66307" y="0"/>
                  </a:cubicBezTo>
                  <a:close/>
                </a:path>
              </a:pathLst>
            </a:custGeom>
            <a:solidFill>
              <a:srgbClr val="EFF0F3"/>
            </a:solidFill>
            <a:ln w="38100" cap="rnd">
              <a:solidFill>
                <a:srgbClr val="3D5E81"/>
              </a:solidFill>
              <a:prstDash val="solid"/>
              <a:round/>
            </a:ln>
          </p:spPr>
          <p:txBody>
            <a:bodyPr/>
            <a:lstStyle/>
            <a:p>
              <a:endParaRPr lang="en-GB"/>
            </a:p>
          </p:txBody>
        </p:sp>
        <p:sp>
          <p:nvSpPr>
            <p:cNvPr id="8" name="TextBox 8"/>
            <p:cNvSpPr txBox="1"/>
            <p:nvPr/>
          </p:nvSpPr>
          <p:spPr>
            <a:xfrm>
              <a:off x="0" y="-28575"/>
              <a:ext cx="1590054" cy="3114545"/>
            </a:xfrm>
            <a:prstGeom prst="rect">
              <a:avLst/>
            </a:prstGeom>
          </p:spPr>
          <p:txBody>
            <a:bodyPr lIns="50800" tIns="50800" rIns="50800" bIns="50800" rtlCol="0" anchor="ctr"/>
            <a:lstStyle/>
            <a:p>
              <a:pPr algn="ctr">
                <a:lnSpc>
                  <a:spcPts val="1960"/>
                </a:lnSpc>
                <a:spcBef>
                  <a:spcPct val="0"/>
                </a:spcBef>
              </a:pPr>
              <a:endParaRPr/>
            </a:p>
          </p:txBody>
        </p:sp>
      </p:grpSp>
      <p:grpSp>
        <p:nvGrpSpPr>
          <p:cNvPr id="9" name="Group 9"/>
          <p:cNvGrpSpPr/>
          <p:nvPr/>
        </p:nvGrpSpPr>
        <p:grpSpPr>
          <a:xfrm>
            <a:off x="4770812" y="1776599"/>
            <a:ext cx="2613390" cy="8793711"/>
            <a:chOff x="0" y="0"/>
            <a:chExt cx="936580" cy="3085970"/>
          </a:xfrm>
        </p:grpSpPr>
        <p:sp>
          <p:nvSpPr>
            <p:cNvPr id="10" name="Freeform 10"/>
            <p:cNvSpPr/>
            <p:nvPr/>
          </p:nvSpPr>
          <p:spPr>
            <a:xfrm>
              <a:off x="0" y="0"/>
              <a:ext cx="936580" cy="3085970"/>
            </a:xfrm>
            <a:custGeom>
              <a:avLst/>
              <a:gdLst/>
              <a:ahLst/>
              <a:cxnLst/>
              <a:rect l="l" t="t" r="r" b="b"/>
              <a:pathLst>
                <a:path w="936580" h="3085970">
                  <a:moveTo>
                    <a:pt x="112571" y="0"/>
                  </a:moveTo>
                  <a:lnTo>
                    <a:pt x="824009" y="0"/>
                  </a:lnTo>
                  <a:cubicBezTo>
                    <a:pt x="886180" y="0"/>
                    <a:pt x="936580" y="50400"/>
                    <a:pt x="936580" y="112571"/>
                  </a:cubicBezTo>
                  <a:lnTo>
                    <a:pt x="936580" y="2973399"/>
                  </a:lnTo>
                  <a:cubicBezTo>
                    <a:pt x="936580" y="3035570"/>
                    <a:pt x="886180" y="3085970"/>
                    <a:pt x="824009" y="3085970"/>
                  </a:cubicBezTo>
                  <a:lnTo>
                    <a:pt x="112571" y="3085970"/>
                  </a:lnTo>
                  <a:cubicBezTo>
                    <a:pt x="82716" y="3085970"/>
                    <a:pt x="54083" y="3074110"/>
                    <a:pt x="32971" y="3052999"/>
                  </a:cubicBezTo>
                  <a:cubicBezTo>
                    <a:pt x="11860" y="3031888"/>
                    <a:pt x="0" y="3003254"/>
                    <a:pt x="0" y="2973399"/>
                  </a:cubicBezTo>
                  <a:lnTo>
                    <a:pt x="0" y="112571"/>
                  </a:lnTo>
                  <a:cubicBezTo>
                    <a:pt x="0" y="50400"/>
                    <a:pt x="50400" y="0"/>
                    <a:pt x="112571" y="0"/>
                  </a:cubicBezTo>
                  <a:close/>
                </a:path>
              </a:pathLst>
            </a:custGeom>
            <a:solidFill>
              <a:srgbClr val="EDEEF1"/>
            </a:solidFill>
            <a:ln w="38100" cap="rnd">
              <a:solidFill>
                <a:srgbClr val="F77F00"/>
              </a:solidFill>
              <a:prstDash val="solid"/>
              <a:round/>
            </a:ln>
          </p:spPr>
          <p:txBody>
            <a:bodyPr/>
            <a:lstStyle/>
            <a:p>
              <a:endParaRPr lang="en-GB"/>
            </a:p>
          </p:txBody>
        </p:sp>
        <p:sp>
          <p:nvSpPr>
            <p:cNvPr id="11" name="TextBox 11"/>
            <p:cNvSpPr txBox="1"/>
            <p:nvPr/>
          </p:nvSpPr>
          <p:spPr>
            <a:xfrm>
              <a:off x="0" y="-28575"/>
              <a:ext cx="936580" cy="3114545"/>
            </a:xfrm>
            <a:prstGeom prst="rect">
              <a:avLst/>
            </a:prstGeom>
          </p:spPr>
          <p:txBody>
            <a:bodyPr lIns="50800" tIns="50800" rIns="50800" bIns="50800" rtlCol="0" anchor="ctr"/>
            <a:lstStyle/>
            <a:p>
              <a:pPr algn="ctr">
                <a:lnSpc>
                  <a:spcPts val="1960"/>
                </a:lnSpc>
                <a:spcBef>
                  <a:spcPct val="0"/>
                </a:spcBef>
              </a:pPr>
              <a:endParaRPr/>
            </a:p>
          </p:txBody>
        </p:sp>
      </p:grpSp>
      <p:sp>
        <p:nvSpPr>
          <p:cNvPr id="12" name="Freeform 12"/>
          <p:cNvSpPr/>
          <p:nvPr/>
        </p:nvSpPr>
        <p:spPr>
          <a:xfrm>
            <a:off x="5138809" y="5987168"/>
            <a:ext cx="1765947" cy="676608"/>
          </a:xfrm>
          <a:custGeom>
            <a:avLst/>
            <a:gdLst/>
            <a:ahLst/>
            <a:cxnLst/>
            <a:rect l="l" t="t" r="r" b="b"/>
            <a:pathLst>
              <a:path w="1765947" h="676608">
                <a:moveTo>
                  <a:pt x="0" y="0"/>
                </a:moveTo>
                <a:lnTo>
                  <a:pt x="1765947" y="0"/>
                </a:lnTo>
                <a:lnTo>
                  <a:pt x="1765947" y="676608"/>
                </a:lnTo>
                <a:lnTo>
                  <a:pt x="0" y="676608"/>
                </a:lnTo>
                <a:lnTo>
                  <a:pt x="0" y="0"/>
                </a:lnTo>
                <a:close/>
              </a:path>
            </a:pathLst>
          </a:custGeom>
          <a:blipFill>
            <a:blip r:embed="rId7"/>
            <a:stretch>
              <a:fillRect/>
            </a:stretch>
          </a:blipFill>
        </p:spPr>
        <p:txBody>
          <a:bodyPr/>
          <a:lstStyle/>
          <a:p>
            <a:endParaRPr lang="en-GB"/>
          </a:p>
        </p:txBody>
      </p:sp>
      <p:sp>
        <p:nvSpPr>
          <p:cNvPr id="13" name="TextBox 13"/>
          <p:cNvSpPr txBox="1"/>
          <p:nvPr/>
        </p:nvSpPr>
        <p:spPr>
          <a:xfrm>
            <a:off x="151070" y="429787"/>
            <a:ext cx="3723393" cy="458513"/>
          </a:xfrm>
          <a:prstGeom prst="rect">
            <a:avLst/>
          </a:prstGeom>
        </p:spPr>
        <p:txBody>
          <a:bodyPr lIns="0" tIns="0" rIns="0" bIns="0" rtlCol="0" anchor="t">
            <a:spAutoFit/>
          </a:bodyPr>
          <a:lstStyle/>
          <a:p>
            <a:pPr algn="ctr">
              <a:lnSpc>
                <a:spcPts val="3703"/>
              </a:lnSpc>
            </a:pPr>
            <a:r>
              <a:rPr lang="en-US" sz="2645" b="1">
                <a:solidFill>
                  <a:srgbClr val="FFFFFF"/>
                </a:solidFill>
                <a:latin typeface="Montserrat Bold"/>
                <a:ea typeface="Montserrat Bold"/>
                <a:cs typeface="Montserrat Bold"/>
                <a:sym typeface="Montserrat Bold"/>
              </a:rPr>
              <a:t>“Your Say”</a:t>
            </a:r>
            <a:r>
              <a:rPr lang="en-US" sz="2645" b="1">
                <a:solidFill>
                  <a:srgbClr val="000000"/>
                </a:solidFill>
                <a:latin typeface="Montserrat Bold"/>
                <a:ea typeface="Montserrat Bold"/>
                <a:cs typeface="Montserrat Bold"/>
                <a:sym typeface="Montserrat Bold"/>
              </a:rPr>
              <a:t> </a:t>
            </a:r>
            <a:r>
              <a:rPr lang="en-US" sz="2645" b="1">
                <a:solidFill>
                  <a:srgbClr val="F77F00"/>
                </a:solidFill>
                <a:latin typeface="Montserrat Bold"/>
                <a:ea typeface="Montserrat Bold"/>
                <a:cs typeface="Montserrat Bold"/>
                <a:sym typeface="Montserrat Bold"/>
              </a:rPr>
              <a:t>2025</a:t>
            </a:r>
          </a:p>
        </p:txBody>
      </p:sp>
      <p:sp>
        <p:nvSpPr>
          <p:cNvPr id="14" name="TextBox 14"/>
          <p:cNvSpPr txBox="1"/>
          <p:nvPr/>
        </p:nvSpPr>
        <p:spPr>
          <a:xfrm>
            <a:off x="414463" y="1940535"/>
            <a:ext cx="3642267" cy="909955"/>
          </a:xfrm>
          <a:prstGeom prst="rect">
            <a:avLst/>
          </a:prstGeom>
        </p:spPr>
        <p:txBody>
          <a:bodyPr lIns="0" tIns="0" rIns="0" bIns="0" rtlCol="0" anchor="t">
            <a:spAutoFit/>
          </a:bodyPr>
          <a:lstStyle/>
          <a:p>
            <a:pPr algn="l">
              <a:lnSpc>
                <a:spcPts val="1819"/>
              </a:lnSpc>
            </a:pPr>
            <a:r>
              <a:rPr lang="en-US" sz="1299">
                <a:solidFill>
                  <a:srgbClr val="F77F00"/>
                </a:solidFill>
                <a:latin typeface="Montserrat Light"/>
                <a:ea typeface="Montserrat Light"/>
                <a:cs typeface="Montserrat Light"/>
                <a:sym typeface="Montserrat Light"/>
              </a:rPr>
              <a:t>As you know, we recently invited all staff to complete our first Your Say Employee Survey and I would like to share the results with you.</a:t>
            </a:r>
          </a:p>
        </p:txBody>
      </p:sp>
      <p:sp>
        <p:nvSpPr>
          <p:cNvPr id="15" name="TextBox 15"/>
          <p:cNvSpPr txBox="1"/>
          <p:nvPr/>
        </p:nvSpPr>
        <p:spPr>
          <a:xfrm>
            <a:off x="414463" y="2832100"/>
            <a:ext cx="3910026" cy="7484110"/>
          </a:xfrm>
          <a:prstGeom prst="rect">
            <a:avLst/>
          </a:prstGeom>
        </p:spPr>
        <p:txBody>
          <a:bodyPr lIns="0" tIns="0" rIns="0" bIns="0" rtlCol="0" anchor="t">
            <a:spAutoFit/>
          </a:bodyPr>
          <a:lstStyle/>
          <a:p>
            <a:pPr algn="l">
              <a:lnSpc>
                <a:spcPts val="1750"/>
              </a:lnSpc>
            </a:pPr>
            <a:r>
              <a:rPr lang="en-US" sz="1250" dirty="0">
                <a:solidFill>
                  <a:srgbClr val="000000"/>
                </a:solidFill>
                <a:latin typeface="Montserrat Light"/>
                <a:ea typeface="Montserrat Light"/>
                <a:cs typeface="Montserrat Light"/>
                <a:sym typeface="Montserrat Light"/>
              </a:rPr>
              <a:t>Firstly, I would like to thank all those staff who took the time to complete the survey. With 1,237 responses and a participation rate of 88%, it means we have a reliable picture of how you feel about working for ABC Company and what we need to do to become an even better and more effective place to work.</a:t>
            </a:r>
          </a:p>
          <a:p>
            <a:pPr algn="l">
              <a:lnSpc>
                <a:spcPts val="1750"/>
              </a:lnSpc>
            </a:pPr>
            <a:endParaRPr lang="en-US" sz="1250" dirty="0">
              <a:solidFill>
                <a:srgbClr val="000000"/>
              </a:solidFill>
              <a:latin typeface="Montserrat Light"/>
              <a:ea typeface="Montserrat Light"/>
              <a:cs typeface="Montserrat Light"/>
              <a:sym typeface="Montserrat Light"/>
            </a:endParaRPr>
          </a:p>
          <a:p>
            <a:pPr algn="l">
              <a:lnSpc>
                <a:spcPts val="1750"/>
              </a:lnSpc>
            </a:pPr>
            <a:r>
              <a:rPr lang="en-US" sz="1250" dirty="0">
                <a:solidFill>
                  <a:srgbClr val="000000"/>
                </a:solidFill>
                <a:latin typeface="Montserrat Light"/>
                <a:ea typeface="Montserrat Light"/>
                <a:cs typeface="Montserrat Light"/>
                <a:sym typeface="Montserrat Light"/>
              </a:rPr>
              <a:t>The main results are presented in this newsletter and I hope you agree, they show a very positive overall picture. The vast majority of our team are proud to work for ABC Company, understand our goals, and are committed to going the extra mile for our clients. Thank you.</a:t>
            </a:r>
          </a:p>
          <a:p>
            <a:pPr algn="l">
              <a:lnSpc>
                <a:spcPts val="1750"/>
              </a:lnSpc>
            </a:pPr>
            <a:endParaRPr lang="en-US" sz="1250" dirty="0">
              <a:solidFill>
                <a:srgbClr val="000000"/>
              </a:solidFill>
              <a:latin typeface="Montserrat Light"/>
              <a:ea typeface="Montserrat Light"/>
              <a:cs typeface="Montserrat Light"/>
              <a:sym typeface="Montserrat Light"/>
            </a:endParaRPr>
          </a:p>
          <a:p>
            <a:pPr algn="l">
              <a:lnSpc>
                <a:spcPts val="1750"/>
              </a:lnSpc>
            </a:pPr>
            <a:r>
              <a:rPr lang="en-US" sz="1250" dirty="0">
                <a:solidFill>
                  <a:srgbClr val="000000"/>
                </a:solidFill>
                <a:latin typeface="Montserrat Light"/>
                <a:ea typeface="Montserrat Light"/>
                <a:cs typeface="Montserrat Light"/>
                <a:sym typeface="Montserrat Light"/>
              </a:rPr>
              <a:t>There are however, some clear areas for us to focus on improving. In particular, we need to ensure all staff have opportunities to </a:t>
            </a:r>
            <a:r>
              <a:rPr lang="en-US" sz="1250" dirty="0" err="1">
                <a:solidFill>
                  <a:srgbClr val="000000"/>
                </a:solidFill>
                <a:latin typeface="Montserrat Light"/>
                <a:ea typeface="Montserrat Light"/>
                <a:cs typeface="Montserrat Light"/>
                <a:sym typeface="Montserrat Light"/>
              </a:rPr>
              <a:t>realise</a:t>
            </a:r>
            <a:r>
              <a:rPr lang="en-US" sz="1250" dirty="0">
                <a:solidFill>
                  <a:srgbClr val="000000"/>
                </a:solidFill>
                <a:latin typeface="Montserrat Light"/>
                <a:ea typeface="Montserrat Light"/>
                <a:cs typeface="Montserrat Light"/>
                <a:sym typeface="Montserrat Light"/>
              </a:rPr>
              <a:t> their career ambitions at the Company; we need to improve collaboration across departments; and ensure we always </a:t>
            </a:r>
            <a:r>
              <a:rPr lang="en-US" sz="1250" dirty="0" err="1">
                <a:solidFill>
                  <a:srgbClr val="000000"/>
                </a:solidFill>
                <a:latin typeface="Montserrat Light"/>
                <a:ea typeface="Montserrat Light"/>
                <a:cs typeface="Montserrat Light"/>
                <a:sym typeface="Montserrat Light"/>
              </a:rPr>
              <a:t>recognise</a:t>
            </a:r>
            <a:r>
              <a:rPr lang="en-US" sz="1250" dirty="0">
                <a:solidFill>
                  <a:srgbClr val="000000"/>
                </a:solidFill>
                <a:latin typeface="Montserrat Light"/>
                <a:ea typeface="Montserrat Light"/>
                <a:cs typeface="Montserrat Light"/>
                <a:sym typeface="Montserrat Light"/>
              </a:rPr>
              <a:t> outstanding performance. I will be working with my executive team to make improvements in these areas.</a:t>
            </a:r>
          </a:p>
          <a:p>
            <a:pPr algn="l">
              <a:lnSpc>
                <a:spcPts val="1750"/>
              </a:lnSpc>
            </a:pPr>
            <a:endParaRPr lang="en-US" sz="1250" dirty="0">
              <a:solidFill>
                <a:srgbClr val="000000"/>
              </a:solidFill>
              <a:latin typeface="Montserrat Light"/>
              <a:ea typeface="Montserrat Light"/>
              <a:cs typeface="Montserrat Light"/>
              <a:sym typeface="Montserrat Light"/>
            </a:endParaRPr>
          </a:p>
          <a:p>
            <a:pPr algn="l">
              <a:lnSpc>
                <a:spcPts val="1750"/>
              </a:lnSpc>
            </a:pPr>
            <a:r>
              <a:rPr lang="en-US" sz="1250" dirty="0">
                <a:solidFill>
                  <a:srgbClr val="000000"/>
                </a:solidFill>
                <a:latin typeface="Montserrat Light"/>
                <a:ea typeface="Montserrat Light"/>
                <a:cs typeface="Montserrat Light"/>
                <a:sym typeface="Montserrat Light"/>
              </a:rPr>
              <a:t>In November, Departmental Heads will share their departmental results with staff and involve you in planning actions for improvement at a local and overall Company level.</a:t>
            </a:r>
          </a:p>
          <a:p>
            <a:pPr algn="l">
              <a:lnSpc>
                <a:spcPts val="1750"/>
              </a:lnSpc>
            </a:pPr>
            <a:endParaRPr lang="en-US" sz="1250" dirty="0">
              <a:solidFill>
                <a:srgbClr val="000000"/>
              </a:solidFill>
              <a:latin typeface="Montserrat Light"/>
              <a:ea typeface="Montserrat Light"/>
              <a:cs typeface="Montserrat Light"/>
              <a:sym typeface="Montserrat Light"/>
            </a:endParaRPr>
          </a:p>
          <a:p>
            <a:pPr algn="l">
              <a:lnSpc>
                <a:spcPts val="2239"/>
              </a:lnSpc>
            </a:pPr>
            <a:r>
              <a:rPr lang="en-US" sz="1599" b="1" dirty="0" err="1">
                <a:solidFill>
                  <a:srgbClr val="000000"/>
                </a:solidFill>
                <a:latin typeface="Dancing Script Bold"/>
                <a:ea typeface="Dancing Script Bold"/>
                <a:cs typeface="Dancing Script Bold"/>
                <a:sym typeface="Dancing Script Bold"/>
              </a:rPr>
              <a:t>TSmith</a:t>
            </a:r>
            <a:endParaRPr lang="en-US" sz="1599" b="1" dirty="0">
              <a:solidFill>
                <a:srgbClr val="000000"/>
              </a:solidFill>
              <a:latin typeface="Dancing Script Bold"/>
              <a:ea typeface="Dancing Script Bold"/>
              <a:cs typeface="Dancing Script Bold"/>
              <a:sym typeface="Dancing Script Bold"/>
            </a:endParaRPr>
          </a:p>
          <a:p>
            <a:pPr algn="l">
              <a:lnSpc>
                <a:spcPts val="1750"/>
              </a:lnSpc>
            </a:pPr>
            <a:endParaRPr lang="en-US" sz="1599" b="1" dirty="0">
              <a:solidFill>
                <a:srgbClr val="000000"/>
              </a:solidFill>
              <a:latin typeface="Dancing Script Bold"/>
              <a:ea typeface="Dancing Script Bold"/>
              <a:cs typeface="Dancing Script Bold"/>
              <a:sym typeface="Dancing Script Bold"/>
            </a:endParaRPr>
          </a:p>
          <a:p>
            <a:pPr algn="l">
              <a:lnSpc>
                <a:spcPts val="1750"/>
              </a:lnSpc>
            </a:pPr>
            <a:r>
              <a:rPr lang="en-US" sz="1250" dirty="0">
                <a:solidFill>
                  <a:srgbClr val="000000"/>
                </a:solidFill>
                <a:latin typeface="Montserrat Light"/>
                <a:ea typeface="Montserrat Light"/>
                <a:cs typeface="Montserrat Light"/>
                <a:sym typeface="Montserrat Light"/>
              </a:rPr>
              <a:t>Tim Smith</a:t>
            </a:r>
          </a:p>
          <a:p>
            <a:pPr algn="l">
              <a:lnSpc>
                <a:spcPts val="1750"/>
              </a:lnSpc>
            </a:pPr>
            <a:r>
              <a:rPr lang="en-US" sz="1250" dirty="0">
                <a:solidFill>
                  <a:srgbClr val="000000"/>
                </a:solidFill>
                <a:latin typeface="Montserrat Light"/>
                <a:ea typeface="Montserrat Light"/>
                <a:cs typeface="Montserrat Light"/>
                <a:sym typeface="Montserrat Light"/>
              </a:rPr>
              <a:t>Managing Director</a:t>
            </a:r>
          </a:p>
          <a:p>
            <a:pPr algn="l">
              <a:lnSpc>
                <a:spcPts val="1679"/>
              </a:lnSpc>
            </a:pPr>
            <a:endParaRPr lang="en-US" sz="1250" dirty="0">
              <a:solidFill>
                <a:srgbClr val="000000"/>
              </a:solidFill>
              <a:latin typeface="Montserrat Light"/>
              <a:ea typeface="Montserrat Light"/>
              <a:cs typeface="Montserrat Light"/>
              <a:sym typeface="Montserrat Light"/>
            </a:endParaRPr>
          </a:p>
        </p:txBody>
      </p:sp>
      <p:sp>
        <p:nvSpPr>
          <p:cNvPr id="16" name="TextBox 16"/>
          <p:cNvSpPr txBox="1"/>
          <p:nvPr/>
        </p:nvSpPr>
        <p:spPr>
          <a:xfrm>
            <a:off x="4945489" y="6832393"/>
            <a:ext cx="2152586" cy="240665"/>
          </a:xfrm>
          <a:prstGeom prst="rect">
            <a:avLst/>
          </a:prstGeom>
        </p:spPr>
        <p:txBody>
          <a:bodyPr lIns="0" tIns="0" rIns="0" bIns="0" rtlCol="0" anchor="t">
            <a:spAutoFit/>
          </a:bodyPr>
          <a:lstStyle/>
          <a:p>
            <a:pPr algn="l">
              <a:lnSpc>
                <a:spcPts val="1959"/>
              </a:lnSpc>
              <a:spcBef>
                <a:spcPct val="0"/>
              </a:spcBef>
            </a:pPr>
            <a:r>
              <a:rPr lang="en-US" sz="1399" b="1">
                <a:solidFill>
                  <a:srgbClr val="3D5E81"/>
                </a:solidFill>
                <a:latin typeface="Montserrat Bold"/>
                <a:ea typeface="Montserrat Bold"/>
                <a:cs typeface="Montserrat Bold"/>
                <a:sym typeface="Montserrat Bold"/>
              </a:rPr>
              <a:t>£371 raised  for charity</a:t>
            </a:r>
          </a:p>
        </p:txBody>
      </p:sp>
      <p:sp>
        <p:nvSpPr>
          <p:cNvPr id="17" name="TextBox 17"/>
          <p:cNvSpPr txBox="1"/>
          <p:nvPr/>
        </p:nvSpPr>
        <p:spPr>
          <a:xfrm>
            <a:off x="4933734" y="7221109"/>
            <a:ext cx="2176097" cy="2858135"/>
          </a:xfrm>
          <a:prstGeom prst="rect">
            <a:avLst/>
          </a:prstGeom>
        </p:spPr>
        <p:txBody>
          <a:bodyPr lIns="0" tIns="0" rIns="0" bIns="0" rtlCol="0" anchor="t">
            <a:spAutoFit/>
          </a:bodyPr>
          <a:lstStyle/>
          <a:p>
            <a:pPr algn="l">
              <a:lnSpc>
                <a:spcPts val="1540"/>
              </a:lnSpc>
              <a:spcBef>
                <a:spcPct val="0"/>
              </a:spcBef>
            </a:pPr>
            <a:r>
              <a:rPr lang="en-US" sz="1100">
                <a:solidFill>
                  <a:srgbClr val="000000"/>
                </a:solidFill>
                <a:latin typeface="Montserrat Extra-Light"/>
                <a:ea typeface="Montserrat Extra-Light"/>
                <a:cs typeface="Montserrat Extra-Light"/>
                <a:sym typeface="Montserrat Extra-Light"/>
              </a:rPr>
              <a:t>For each completed survey, we will donate 30p to our chosen charity for this year, Cancer Research. Thank you to all staff who contributed to this by completing the survey.</a:t>
            </a:r>
          </a:p>
          <a:p>
            <a:pPr algn="l">
              <a:lnSpc>
                <a:spcPts val="1540"/>
              </a:lnSpc>
              <a:spcBef>
                <a:spcPct val="0"/>
              </a:spcBef>
            </a:pPr>
            <a:r>
              <a:rPr lang="en-US" sz="1100">
                <a:solidFill>
                  <a:srgbClr val="000000"/>
                </a:solidFill>
                <a:latin typeface="Montserrat Extra-Light"/>
                <a:ea typeface="Montserrat Extra-Light"/>
                <a:cs typeface="Montserrat Extra-Light"/>
                <a:sym typeface="Montserrat Extra-Light"/>
              </a:rPr>
              <a:t>The results from Your Say are really important because they help us to measure “employee engagement” and “employee enablement”. </a:t>
            </a:r>
          </a:p>
          <a:p>
            <a:pPr algn="l">
              <a:lnSpc>
                <a:spcPts val="1540"/>
              </a:lnSpc>
              <a:spcBef>
                <a:spcPct val="0"/>
              </a:spcBef>
            </a:pPr>
            <a:r>
              <a:rPr lang="en-US" sz="1100">
                <a:solidFill>
                  <a:srgbClr val="000000"/>
                </a:solidFill>
                <a:latin typeface="Montserrat Extra-Light"/>
                <a:ea typeface="Montserrat Extra-Light"/>
                <a:cs typeface="Montserrat Extra-Light"/>
                <a:sym typeface="Montserrat Extra-Light"/>
              </a:rPr>
              <a:t>These are strongly linked with how enjoyable it is to work at a company and how a company performs.</a:t>
            </a:r>
          </a:p>
        </p:txBody>
      </p:sp>
      <p:sp>
        <p:nvSpPr>
          <p:cNvPr id="18" name="TextBox 18"/>
          <p:cNvSpPr txBox="1"/>
          <p:nvPr/>
        </p:nvSpPr>
        <p:spPr>
          <a:xfrm>
            <a:off x="4947181" y="1921485"/>
            <a:ext cx="2260652" cy="488315"/>
          </a:xfrm>
          <a:prstGeom prst="rect">
            <a:avLst/>
          </a:prstGeom>
        </p:spPr>
        <p:txBody>
          <a:bodyPr lIns="0" tIns="0" rIns="0" bIns="0" rtlCol="0" anchor="t">
            <a:spAutoFit/>
          </a:bodyPr>
          <a:lstStyle/>
          <a:p>
            <a:pPr algn="l">
              <a:lnSpc>
                <a:spcPts val="1959"/>
              </a:lnSpc>
              <a:spcBef>
                <a:spcPct val="0"/>
              </a:spcBef>
            </a:pPr>
            <a:r>
              <a:rPr lang="en-US" sz="1399" b="1">
                <a:solidFill>
                  <a:srgbClr val="3D5E81"/>
                </a:solidFill>
                <a:latin typeface="Montserrat Bold"/>
                <a:ea typeface="Montserrat Bold"/>
                <a:cs typeface="Montserrat Bold"/>
                <a:sym typeface="Montserrat Bold"/>
              </a:rPr>
              <a:t>Employee Engagement </a:t>
            </a:r>
          </a:p>
          <a:p>
            <a:pPr algn="l">
              <a:lnSpc>
                <a:spcPts val="1959"/>
              </a:lnSpc>
              <a:spcBef>
                <a:spcPct val="0"/>
              </a:spcBef>
            </a:pPr>
            <a:r>
              <a:rPr lang="en-US" sz="1399" b="1">
                <a:solidFill>
                  <a:srgbClr val="3D5E81"/>
                </a:solidFill>
                <a:latin typeface="Montserrat Bold"/>
                <a:ea typeface="Montserrat Bold"/>
                <a:cs typeface="Montserrat Bold"/>
                <a:sym typeface="Montserrat Bold"/>
              </a:rPr>
              <a:t>Index: 82%</a:t>
            </a:r>
          </a:p>
        </p:txBody>
      </p:sp>
      <p:sp>
        <p:nvSpPr>
          <p:cNvPr id="19" name="TextBox 19"/>
          <p:cNvSpPr txBox="1"/>
          <p:nvPr/>
        </p:nvSpPr>
        <p:spPr>
          <a:xfrm>
            <a:off x="4933734" y="2552675"/>
            <a:ext cx="2260652" cy="3048635"/>
          </a:xfrm>
          <a:prstGeom prst="rect">
            <a:avLst/>
          </a:prstGeom>
        </p:spPr>
        <p:txBody>
          <a:bodyPr lIns="0" tIns="0" rIns="0" bIns="0" rtlCol="0" anchor="t">
            <a:spAutoFit/>
          </a:bodyPr>
          <a:lstStyle/>
          <a:p>
            <a:pPr algn="l">
              <a:lnSpc>
                <a:spcPts val="1540"/>
              </a:lnSpc>
              <a:spcBef>
                <a:spcPct val="0"/>
              </a:spcBef>
            </a:pPr>
            <a:r>
              <a:rPr lang="en-US" sz="1100">
                <a:solidFill>
                  <a:srgbClr val="000000"/>
                </a:solidFill>
                <a:latin typeface="Montserrat Extra-Light"/>
                <a:ea typeface="Montserrat Extra-Light"/>
                <a:cs typeface="Montserrat Extra-Light"/>
                <a:sym typeface="Montserrat Extra-Light"/>
              </a:rPr>
              <a:t>Engaged employees understand what ABC Company is looking </a:t>
            </a:r>
          </a:p>
          <a:p>
            <a:pPr algn="l">
              <a:lnSpc>
                <a:spcPts val="1540"/>
              </a:lnSpc>
              <a:spcBef>
                <a:spcPct val="0"/>
              </a:spcBef>
            </a:pPr>
            <a:r>
              <a:rPr lang="en-US" sz="1100">
                <a:solidFill>
                  <a:srgbClr val="000000"/>
                </a:solidFill>
                <a:latin typeface="Montserrat Extra-Light"/>
                <a:ea typeface="Montserrat Extra-Light"/>
                <a:cs typeface="Montserrat Extra-Light"/>
                <a:sym typeface="Montserrat Extra-Light"/>
              </a:rPr>
              <a:t>to achieve and how their role contributes towards this. They are proud to work for the company and are committed to going the extra mile for our clients.</a:t>
            </a:r>
          </a:p>
          <a:p>
            <a:pPr algn="l">
              <a:lnSpc>
                <a:spcPts val="1540"/>
              </a:lnSpc>
              <a:spcBef>
                <a:spcPct val="0"/>
              </a:spcBef>
            </a:pPr>
            <a:r>
              <a:rPr lang="en-US" sz="1100">
                <a:solidFill>
                  <a:srgbClr val="000000"/>
                </a:solidFill>
                <a:latin typeface="Montserrat Extra-Light"/>
                <a:ea typeface="Montserrat Extra-Light"/>
                <a:cs typeface="Montserrat Extra-Light"/>
                <a:sym typeface="Montserrat Extra-Light"/>
              </a:rPr>
              <a:t>With an engagement score of 82%, it means the vast majority of staff are highly motivated and focused on delivering our strategic goals. This is a real strength and above WorkBuzz’s benchmark for similar organisations.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0" y="8001311"/>
            <a:ext cx="7556500" cy="2679388"/>
          </a:xfrm>
          <a:custGeom>
            <a:avLst/>
            <a:gdLst/>
            <a:ahLst/>
            <a:cxnLst/>
            <a:rect l="l" t="t" r="r" b="b"/>
            <a:pathLst>
              <a:path w="12544098" h="2947863">
                <a:moveTo>
                  <a:pt x="0" y="0"/>
                </a:moveTo>
                <a:lnTo>
                  <a:pt x="12544098" y="0"/>
                </a:lnTo>
                <a:lnTo>
                  <a:pt x="12544098" y="2947863"/>
                </a:lnTo>
                <a:lnTo>
                  <a:pt x="0" y="2947863"/>
                </a:lnTo>
                <a:lnTo>
                  <a:pt x="0" y="0"/>
                </a:lnTo>
                <a:close/>
              </a:path>
            </a:pathLst>
          </a:custGeom>
          <a:blipFill>
            <a:blip r:embed="rId2">
              <a:extLst>
                <a:ext uri="{96DAC541-7B7A-43D3-8B79-37D633B846F1}">
                  <asvg:svgBlip xmlns:asvg="http://schemas.microsoft.com/office/drawing/2016/SVG/main" r:embed="rId3"/>
                </a:ext>
              </a:extLst>
            </a:blip>
            <a:stretch>
              <a:fillRect l="-25924" r="-40080"/>
            </a:stretch>
          </a:blipFill>
        </p:spPr>
        <p:txBody>
          <a:bodyPr/>
          <a:lstStyle/>
          <a:p>
            <a:endParaRPr lang="en-GB"/>
          </a:p>
        </p:txBody>
      </p:sp>
      <p:sp>
        <p:nvSpPr>
          <p:cNvPr id="3" name="Freeform 3"/>
          <p:cNvSpPr/>
          <p:nvPr/>
        </p:nvSpPr>
        <p:spPr>
          <a:xfrm>
            <a:off x="375501" y="512747"/>
            <a:ext cx="2574011" cy="1714935"/>
          </a:xfrm>
          <a:custGeom>
            <a:avLst/>
            <a:gdLst/>
            <a:ahLst/>
            <a:cxnLst/>
            <a:rect l="l" t="t" r="r" b="b"/>
            <a:pathLst>
              <a:path w="2574011" h="1714935">
                <a:moveTo>
                  <a:pt x="0" y="0"/>
                </a:moveTo>
                <a:lnTo>
                  <a:pt x="2574011" y="0"/>
                </a:lnTo>
                <a:lnTo>
                  <a:pt x="2574011" y="1714935"/>
                </a:lnTo>
                <a:lnTo>
                  <a:pt x="0" y="1714935"/>
                </a:lnTo>
                <a:lnTo>
                  <a:pt x="0" y="0"/>
                </a:lnTo>
                <a:close/>
              </a:path>
            </a:pathLst>
          </a:custGeom>
          <a:blipFill>
            <a:blip r:embed="rId4"/>
            <a:stretch>
              <a:fillRect/>
            </a:stretch>
          </a:blipFill>
        </p:spPr>
        <p:txBody>
          <a:bodyPr/>
          <a:lstStyle/>
          <a:p>
            <a:endParaRPr lang="en-GB"/>
          </a:p>
        </p:txBody>
      </p:sp>
      <p:grpSp>
        <p:nvGrpSpPr>
          <p:cNvPr id="4" name="Group 4"/>
          <p:cNvGrpSpPr/>
          <p:nvPr/>
        </p:nvGrpSpPr>
        <p:grpSpPr>
          <a:xfrm>
            <a:off x="235625" y="262913"/>
            <a:ext cx="3417542" cy="8151645"/>
            <a:chOff x="0" y="0"/>
            <a:chExt cx="1224770" cy="2858700"/>
          </a:xfrm>
        </p:grpSpPr>
        <p:sp>
          <p:nvSpPr>
            <p:cNvPr id="5" name="Freeform 5"/>
            <p:cNvSpPr/>
            <p:nvPr/>
          </p:nvSpPr>
          <p:spPr>
            <a:xfrm>
              <a:off x="0" y="0"/>
              <a:ext cx="1224770" cy="2858700"/>
            </a:xfrm>
            <a:custGeom>
              <a:avLst/>
              <a:gdLst/>
              <a:ahLst/>
              <a:cxnLst/>
              <a:rect l="l" t="t" r="r" b="b"/>
              <a:pathLst>
                <a:path w="1224770" h="2858700">
                  <a:moveTo>
                    <a:pt x="86083" y="0"/>
                  </a:moveTo>
                  <a:lnTo>
                    <a:pt x="1138687" y="0"/>
                  </a:lnTo>
                  <a:cubicBezTo>
                    <a:pt x="1186229" y="0"/>
                    <a:pt x="1224770" y="38541"/>
                    <a:pt x="1224770" y="86083"/>
                  </a:cubicBezTo>
                  <a:lnTo>
                    <a:pt x="1224770" y="2772616"/>
                  </a:lnTo>
                  <a:cubicBezTo>
                    <a:pt x="1224770" y="2795447"/>
                    <a:pt x="1215701" y="2817343"/>
                    <a:pt x="1199557" y="2833486"/>
                  </a:cubicBezTo>
                  <a:cubicBezTo>
                    <a:pt x="1183413" y="2849630"/>
                    <a:pt x="1161517" y="2858700"/>
                    <a:pt x="1138687" y="2858700"/>
                  </a:cubicBezTo>
                  <a:lnTo>
                    <a:pt x="86083" y="2858700"/>
                  </a:lnTo>
                  <a:cubicBezTo>
                    <a:pt x="63253" y="2858700"/>
                    <a:pt x="41357" y="2849630"/>
                    <a:pt x="25213" y="2833486"/>
                  </a:cubicBezTo>
                  <a:cubicBezTo>
                    <a:pt x="9069" y="2817343"/>
                    <a:pt x="0" y="2795447"/>
                    <a:pt x="0" y="2772616"/>
                  </a:cubicBezTo>
                  <a:lnTo>
                    <a:pt x="0" y="86083"/>
                  </a:lnTo>
                  <a:cubicBezTo>
                    <a:pt x="0" y="63253"/>
                    <a:pt x="9069" y="41357"/>
                    <a:pt x="25213" y="25213"/>
                  </a:cubicBezTo>
                  <a:cubicBezTo>
                    <a:pt x="41357" y="9069"/>
                    <a:pt x="63253" y="0"/>
                    <a:pt x="86083" y="0"/>
                  </a:cubicBezTo>
                  <a:close/>
                </a:path>
              </a:pathLst>
            </a:custGeom>
            <a:solidFill>
              <a:srgbClr val="EFF0F3"/>
            </a:solidFill>
            <a:ln w="38100" cap="rnd">
              <a:solidFill>
                <a:srgbClr val="3D5E81"/>
              </a:solidFill>
              <a:prstDash val="solid"/>
              <a:round/>
            </a:ln>
          </p:spPr>
          <p:txBody>
            <a:bodyPr/>
            <a:lstStyle/>
            <a:p>
              <a:endParaRPr lang="en-GB"/>
            </a:p>
          </p:txBody>
        </p:sp>
        <p:sp>
          <p:nvSpPr>
            <p:cNvPr id="6" name="TextBox 6"/>
            <p:cNvSpPr txBox="1"/>
            <p:nvPr/>
          </p:nvSpPr>
          <p:spPr>
            <a:xfrm>
              <a:off x="0" y="-28575"/>
              <a:ext cx="1224770" cy="2887275"/>
            </a:xfrm>
            <a:prstGeom prst="rect">
              <a:avLst/>
            </a:prstGeom>
          </p:spPr>
          <p:txBody>
            <a:bodyPr lIns="50800" tIns="50800" rIns="50800" bIns="50800" rtlCol="0" anchor="ctr"/>
            <a:lstStyle/>
            <a:p>
              <a:pPr algn="ctr">
                <a:lnSpc>
                  <a:spcPts val="1960"/>
                </a:lnSpc>
                <a:spcBef>
                  <a:spcPct val="0"/>
                </a:spcBef>
              </a:pPr>
              <a:endParaRPr/>
            </a:p>
          </p:txBody>
        </p:sp>
      </p:grpSp>
      <p:grpSp>
        <p:nvGrpSpPr>
          <p:cNvPr id="7" name="Group 7"/>
          <p:cNvGrpSpPr/>
          <p:nvPr/>
        </p:nvGrpSpPr>
        <p:grpSpPr>
          <a:xfrm>
            <a:off x="3882981" y="262913"/>
            <a:ext cx="3458944" cy="8151645"/>
            <a:chOff x="0" y="0"/>
            <a:chExt cx="1239607" cy="2858700"/>
          </a:xfrm>
        </p:grpSpPr>
        <p:sp>
          <p:nvSpPr>
            <p:cNvPr id="8" name="Freeform 8"/>
            <p:cNvSpPr/>
            <p:nvPr/>
          </p:nvSpPr>
          <p:spPr>
            <a:xfrm>
              <a:off x="0" y="0"/>
              <a:ext cx="1239607" cy="2858700"/>
            </a:xfrm>
            <a:custGeom>
              <a:avLst/>
              <a:gdLst/>
              <a:ahLst/>
              <a:cxnLst/>
              <a:rect l="l" t="t" r="r" b="b"/>
              <a:pathLst>
                <a:path w="1239607" h="2858700">
                  <a:moveTo>
                    <a:pt x="85053" y="0"/>
                  </a:moveTo>
                  <a:lnTo>
                    <a:pt x="1154554" y="0"/>
                  </a:lnTo>
                  <a:cubicBezTo>
                    <a:pt x="1177112" y="0"/>
                    <a:pt x="1198745" y="8961"/>
                    <a:pt x="1214696" y="24911"/>
                  </a:cubicBezTo>
                  <a:cubicBezTo>
                    <a:pt x="1230646" y="40862"/>
                    <a:pt x="1239607" y="62495"/>
                    <a:pt x="1239607" y="85053"/>
                  </a:cubicBezTo>
                  <a:lnTo>
                    <a:pt x="1239607" y="2773647"/>
                  </a:lnTo>
                  <a:cubicBezTo>
                    <a:pt x="1239607" y="2820620"/>
                    <a:pt x="1201528" y="2858700"/>
                    <a:pt x="1154554" y="2858700"/>
                  </a:cubicBezTo>
                  <a:lnTo>
                    <a:pt x="85053" y="2858700"/>
                  </a:lnTo>
                  <a:cubicBezTo>
                    <a:pt x="62495" y="2858700"/>
                    <a:pt x="40862" y="2849739"/>
                    <a:pt x="24911" y="2833788"/>
                  </a:cubicBezTo>
                  <a:cubicBezTo>
                    <a:pt x="8961" y="2817838"/>
                    <a:pt x="0" y="2796204"/>
                    <a:pt x="0" y="2773647"/>
                  </a:cubicBezTo>
                  <a:lnTo>
                    <a:pt x="0" y="85053"/>
                  </a:lnTo>
                  <a:cubicBezTo>
                    <a:pt x="0" y="62495"/>
                    <a:pt x="8961" y="40862"/>
                    <a:pt x="24911" y="24911"/>
                  </a:cubicBezTo>
                  <a:cubicBezTo>
                    <a:pt x="40862" y="8961"/>
                    <a:pt x="62495" y="0"/>
                    <a:pt x="85053" y="0"/>
                  </a:cubicBezTo>
                  <a:close/>
                </a:path>
              </a:pathLst>
            </a:custGeom>
            <a:solidFill>
              <a:srgbClr val="EDEEF1"/>
            </a:solidFill>
            <a:ln w="38100" cap="rnd">
              <a:solidFill>
                <a:srgbClr val="F77F00"/>
              </a:solidFill>
              <a:prstDash val="solid"/>
              <a:round/>
            </a:ln>
          </p:spPr>
          <p:txBody>
            <a:bodyPr/>
            <a:lstStyle/>
            <a:p>
              <a:endParaRPr lang="en-GB"/>
            </a:p>
          </p:txBody>
        </p:sp>
        <p:sp>
          <p:nvSpPr>
            <p:cNvPr id="9" name="TextBox 9"/>
            <p:cNvSpPr txBox="1"/>
            <p:nvPr/>
          </p:nvSpPr>
          <p:spPr>
            <a:xfrm>
              <a:off x="0" y="-28575"/>
              <a:ext cx="1239607" cy="2887275"/>
            </a:xfrm>
            <a:prstGeom prst="rect">
              <a:avLst/>
            </a:prstGeom>
          </p:spPr>
          <p:txBody>
            <a:bodyPr lIns="50800" tIns="50800" rIns="50800" bIns="50800" rtlCol="0" anchor="ctr"/>
            <a:lstStyle/>
            <a:p>
              <a:pPr algn="ctr">
                <a:lnSpc>
                  <a:spcPts val="1960"/>
                </a:lnSpc>
                <a:spcBef>
                  <a:spcPct val="0"/>
                </a:spcBef>
              </a:pPr>
              <a:endParaRPr/>
            </a:p>
          </p:txBody>
        </p:sp>
      </p:grpSp>
      <p:sp>
        <p:nvSpPr>
          <p:cNvPr id="10" name="TextBox 10"/>
          <p:cNvSpPr txBox="1"/>
          <p:nvPr/>
        </p:nvSpPr>
        <p:spPr>
          <a:xfrm>
            <a:off x="187750" y="9072880"/>
            <a:ext cx="6343492" cy="1455420"/>
          </a:xfrm>
          <a:prstGeom prst="rect">
            <a:avLst/>
          </a:prstGeom>
        </p:spPr>
        <p:txBody>
          <a:bodyPr lIns="0" tIns="0" rIns="0" bIns="0" rtlCol="0" anchor="t">
            <a:spAutoFit/>
          </a:bodyPr>
          <a:lstStyle/>
          <a:p>
            <a:pPr algn="l">
              <a:lnSpc>
                <a:spcPts val="1679"/>
              </a:lnSpc>
              <a:spcBef>
                <a:spcPct val="0"/>
              </a:spcBef>
            </a:pPr>
            <a:r>
              <a:rPr lang="en-US" sz="1200" dirty="0">
                <a:solidFill>
                  <a:srgbClr val="FFFFFF"/>
                </a:solidFill>
                <a:latin typeface="Montserrat"/>
                <a:ea typeface="Montserrat"/>
                <a:cs typeface="Montserrat"/>
                <a:sym typeface="Montserrat"/>
              </a:rPr>
              <a:t>I will be working with my executive team to ensure we make improvements in these areas and we will publish our action plan in November, with specific actions. Some of these areas cannot be improved overnight, but we are committed to acting on your feedback and will keep you updated.</a:t>
            </a:r>
          </a:p>
          <a:p>
            <a:pPr algn="l">
              <a:lnSpc>
                <a:spcPts val="1679"/>
              </a:lnSpc>
              <a:spcBef>
                <a:spcPct val="0"/>
              </a:spcBef>
            </a:pPr>
            <a:r>
              <a:rPr lang="en-US" sz="1200" dirty="0">
                <a:solidFill>
                  <a:srgbClr val="FFFFFF"/>
                </a:solidFill>
                <a:latin typeface="Montserrat"/>
                <a:ea typeface="Montserrat"/>
                <a:cs typeface="Montserrat"/>
                <a:sym typeface="Montserrat"/>
              </a:rPr>
              <a:t>In the next four weeks, Departmental Heads will share their departmental </a:t>
            </a:r>
          </a:p>
          <a:p>
            <a:pPr algn="l">
              <a:lnSpc>
                <a:spcPts val="1679"/>
              </a:lnSpc>
              <a:spcBef>
                <a:spcPct val="0"/>
              </a:spcBef>
            </a:pPr>
            <a:r>
              <a:rPr lang="en-US" sz="1200" dirty="0">
                <a:solidFill>
                  <a:srgbClr val="FFFFFF"/>
                </a:solidFill>
                <a:latin typeface="Montserrat"/>
                <a:ea typeface="Montserrat"/>
                <a:cs typeface="Montserrat"/>
                <a:sym typeface="Montserrat"/>
              </a:rPr>
              <a:t>results with staff and involve you in planning actions for improvement </a:t>
            </a:r>
          </a:p>
          <a:p>
            <a:pPr algn="l">
              <a:lnSpc>
                <a:spcPts val="1679"/>
              </a:lnSpc>
              <a:spcBef>
                <a:spcPct val="0"/>
              </a:spcBef>
            </a:pPr>
            <a:r>
              <a:rPr lang="en-US" sz="1200" dirty="0">
                <a:solidFill>
                  <a:srgbClr val="FFFFFF"/>
                </a:solidFill>
                <a:latin typeface="Montserrat"/>
                <a:ea typeface="Montserrat"/>
                <a:cs typeface="Montserrat"/>
                <a:sym typeface="Montserrat"/>
              </a:rPr>
              <a:t>at a local and overall company level.</a:t>
            </a:r>
          </a:p>
        </p:txBody>
      </p:sp>
      <p:sp>
        <p:nvSpPr>
          <p:cNvPr id="11" name="Freeform 11"/>
          <p:cNvSpPr/>
          <p:nvPr/>
        </p:nvSpPr>
        <p:spPr>
          <a:xfrm>
            <a:off x="6531243" y="9803976"/>
            <a:ext cx="860814" cy="687366"/>
          </a:xfrm>
          <a:custGeom>
            <a:avLst/>
            <a:gdLst/>
            <a:ahLst/>
            <a:cxnLst/>
            <a:rect l="l" t="t" r="r" b="b"/>
            <a:pathLst>
              <a:path w="860814" h="687366">
                <a:moveTo>
                  <a:pt x="0" y="0"/>
                </a:moveTo>
                <a:lnTo>
                  <a:pt x="860814" y="0"/>
                </a:lnTo>
                <a:lnTo>
                  <a:pt x="860814" y="687366"/>
                </a:lnTo>
                <a:lnTo>
                  <a:pt x="0" y="687366"/>
                </a:lnTo>
                <a:lnTo>
                  <a:pt x="0" y="0"/>
                </a:lnTo>
                <a:close/>
              </a:path>
            </a:pathLst>
          </a:custGeom>
          <a:blipFill>
            <a:blip r:embed="rId5"/>
            <a:stretch>
              <a:fillRect/>
            </a:stretch>
          </a:blipFill>
        </p:spPr>
        <p:txBody>
          <a:bodyPr/>
          <a:lstStyle/>
          <a:p>
            <a:endParaRPr lang="en-GB"/>
          </a:p>
        </p:txBody>
      </p:sp>
      <p:sp>
        <p:nvSpPr>
          <p:cNvPr id="12" name="Freeform 12"/>
          <p:cNvSpPr/>
          <p:nvPr/>
        </p:nvSpPr>
        <p:spPr>
          <a:xfrm>
            <a:off x="4478870" y="498141"/>
            <a:ext cx="2408090" cy="1604390"/>
          </a:xfrm>
          <a:custGeom>
            <a:avLst/>
            <a:gdLst/>
            <a:ahLst/>
            <a:cxnLst/>
            <a:rect l="l" t="t" r="r" b="b"/>
            <a:pathLst>
              <a:path w="2408090" h="1604390">
                <a:moveTo>
                  <a:pt x="0" y="0"/>
                </a:moveTo>
                <a:lnTo>
                  <a:pt x="2408091" y="0"/>
                </a:lnTo>
                <a:lnTo>
                  <a:pt x="2408091" y="1604390"/>
                </a:lnTo>
                <a:lnTo>
                  <a:pt x="0" y="1604390"/>
                </a:lnTo>
                <a:lnTo>
                  <a:pt x="0" y="0"/>
                </a:lnTo>
                <a:close/>
              </a:path>
            </a:pathLst>
          </a:custGeom>
          <a:blipFill>
            <a:blip r:embed="rId6"/>
            <a:stretch>
              <a:fillRect/>
            </a:stretch>
          </a:blipFill>
        </p:spPr>
        <p:txBody>
          <a:bodyPr/>
          <a:lstStyle/>
          <a:p>
            <a:endParaRPr lang="en-GB"/>
          </a:p>
        </p:txBody>
      </p:sp>
      <p:sp>
        <p:nvSpPr>
          <p:cNvPr id="13" name="Freeform 13"/>
          <p:cNvSpPr/>
          <p:nvPr/>
        </p:nvSpPr>
        <p:spPr>
          <a:xfrm>
            <a:off x="608264" y="498141"/>
            <a:ext cx="2518470" cy="1589784"/>
          </a:xfrm>
          <a:custGeom>
            <a:avLst/>
            <a:gdLst/>
            <a:ahLst/>
            <a:cxnLst/>
            <a:rect l="l" t="t" r="r" b="b"/>
            <a:pathLst>
              <a:path w="2518470" h="1589784">
                <a:moveTo>
                  <a:pt x="0" y="0"/>
                </a:moveTo>
                <a:lnTo>
                  <a:pt x="2518470" y="0"/>
                </a:lnTo>
                <a:lnTo>
                  <a:pt x="2518470" y="1589784"/>
                </a:lnTo>
                <a:lnTo>
                  <a:pt x="0" y="1589784"/>
                </a:lnTo>
                <a:lnTo>
                  <a:pt x="0" y="0"/>
                </a:lnTo>
                <a:close/>
              </a:path>
            </a:pathLst>
          </a:custGeom>
          <a:blipFill>
            <a:blip r:embed="rId7"/>
            <a:stretch>
              <a:fillRect/>
            </a:stretch>
          </a:blipFill>
        </p:spPr>
        <p:txBody>
          <a:bodyPr/>
          <a:lstStyle/>
          <a:p>
            <a:endParaRPr lang="en-GB"/>
          </a:p>
        </p:txBody>
      </p:sp>
      <p:sp>
        <p:nvSpPr>
          <p:cNvPr id="14" name="TextBox 14"/>
          <p:cNvSpPr txBox="1"/>
          <p:nvPr/>
        </p:nvSpPr>
        <p:spPr>
          <a:xfrm>
            <a:off x="204126" y="8767632"/>
            <a:ext cx="2447500" cy="236668"/>
          </a:xfrm>
          <a:prstGeom prst="rect">
            <a:avLst/>
          </a:prstGeom>
        </p:spPr>
        <p:txBody>
          <a:bodyPr wrap="square" lIns="0" tIns="0" rIns="0" bIns="0" rtlCol="0" anchor="t">
            <a:spAutoFit/>
          </a:bodyPr>
          <a:lstStyle/>
          <a:p>
            <a:pPr>
              <a:lnSpc>
                <a:spcPts val="1959"/>
              </a:lnSpc>
              <a:spcBef>
                <a:spcPct val="0"/>
              </a:spcBef>
            </a:pPr>
            <a:r>
              <a:rPr lang="en-US" sz="1399" b="1" dirty="0">
                <a:solidFill>
                  <a:srgbClr val="F77F00"/>
                </a:solidFill>
                <a:latin typeface="Montserrat Semi-Bold"/>
                <a:ea typeface="Montserrat Semi-Bold"/>
                <a:cs typeface="Montserrat Semi-Bold"/>
                <a:sym typeface="Montserrat Semi-Bold"/>
              </a:rPr>
              <a:t>What happens next?</a:t>
            </a:r>
          </a:p>
        </p:txBody>
      </p:sp>
      <p:sp>
        <p:nvSpPr>
          <p:cNvPr id="15" name="TextBox 15"/>
          <p:cNvSpPr txBox="1"/>
          <p:nvPr/>
        </p:nvSpPr>
        <p:spPr>
          <a:xfrm>
            <a:off x="375501" y="2564442"/>
            <a:ext cx="2983996" cy="5436870"/>
          </a:xfrm>
          <a:prstGeom prst="rect">
            <a:avLst/>
          </a:prstGeom>
        </p:spPr>
        <p:txBody>
          <a:bodyPr lIns="0" tIns="0" rIns="0" bIns="0" rtlCol="0" anchor="t">
            <a:spAutoFit/>
          </a:bodyPr>
          <a:lstStyle/>
          <a:p>
            <a:pPr algn="l">
              <a:lnSpc>
                <a:spcPts val="1679"/>
              </a:lnSpc>
              <a:spcBef>
                <a:spcPct val="0"/>
              </a:spcBef>
            </a:pPr>
            <a:r>
              <a:rPr lang="en-US" sz="1200" b="1" dirty="0">
                <a:solidFill>
                  <a:srgbClr val="000000"/>
                </a:solidFill>
                <a:latin typeface="Montserrat Bold"/>
                <a:ea typeface="Montserrat Bold"/>
                <a:cs typeface="Montserrat Bold"/>
                <a:sym typeface="Montserrat Bold"/>
              </a:rPr>
              <a:t>Communicating Company Goals</a:t>
            </a:r>
          </a:p>
          <a:p>
            <a:pPr algn="l">
              <a:lnSpc>
                <a:spcPts val="1679"/>
              </a:lnSpc>
              <a:spcBef>
                <a:spcPct val="0"/>
              </a:spcBef>
            </a:pPr>
            <a:r>
              <a:rPr lang="en-US" sz="1200" dirty="0">
                <a:solidFill>
                  <a:srgbClr val="000000"/>
                </a:solidFill>
                <a:latin typeface="Montserrat Light"/>
                <a:ea typeface="Montserrat Light"/>
                <a:cs typeface="Montserrat Light"/>
                <a:sym typeface="Montserrat Light"/>
              </a:rPr>
              <a:t>The vast majority (89%) of staff have a good understanding of ABC Company’s goals and 88% understand how their work contributes to the objectives of the company.</a:t>
            </a:r>
          </a:p>
          <a:p>
            <a:pPr algn="l">
              <a:lnSpc>
                <a:spcPts val="1679"/>
              </a:lnSpc>
              <a:spcBef>
                <a:spcPct val="0"/>
              </a:spcBef>
            </a:pPr>
            <a:endParaRPr lang="en-US" sz="1200" dirty="0">
              <a:solidFill>
                <a:srgbClr val="000000"/>
              </a:solidFill>
              <a:latin typeface="Montserrat Light"/>
              <a:ea typeface="Montserrat Light"/>
              <a:cs typeface="Montserrat Light"/>
              <a:sym typeface="Montserrat Light"/>
            </a:endParaRPr>
          </a:p>
          <a:p>
            <a:pPr algn="l">
              <a:lnSpc>
                <a:spcPts val="1679"/>
              </a:lnSpc>
              <a:spcBef>
                <a:spcPct val="0"/>
              </a:spcBef>
            </a:pPr>
            <a:r>
              <a:rPr lang="en-US" sz="1200" b="1" dirty="0">
                <a:solidFill>
                  <a:srgbClr val="000000"/>
                </a:solidFill>
                <a:latin typeface="Montserrat Bold"/>
                <a:ea typeface="Montserrat Bold"/>
                <a:cs typeface="Montserrat Bold"/>
                <a:sym typeface="Montserrat Bold"/>
              </a:rPr>
              <a:t>Supportive Line Managers</a:t>
            </a:r>
          </a:p>
          <a:p>
            <a:pPr algn="l">
              <a:lnSpc>
                <a:spcPts val="1679"/>
              </a:lnSpc>
              <a:spcBef>
                <a:spcPct val="0"/>
              </a:spcBef>
            </a:pPr>
            <a:r>
              <a:rPr lang="en-US" sz="1200" dirty="0">
                <a:solidFill>
                  <a:srgbClr val="000000"/>
                </a:solidFill>
                <a:latin typeface="Montserrat Light"/>
                <a:ea typeface="Montserrat Light"/>
                <a:cs typeface="Montserrat Light"/>
                <a:sym typeface="Montserrat Light"/>
              </a:rPr>
              <a:t>81% agreed their manager encourages them to come up with new or betters ways of doing things and 86% said they receive regular and constructive feedback on their performance.</a:t>
            </a:r>
          </a:p>
          <a:p>
            <a:pPr algn="l">
              <a:lnSpc>
                <a:spcPts val="1679"/>
              </a:lnSpc>
              <a:spcBef>
                <a:spcPct val="0"/>
              </a:spcBef>
            </a:pPr>
            <a:r>
              <a:rPr lang="en-US" sz="1200" dirty="0">
                <a:solidFill>
                  <a:srgbClr val="000000"/>
                </a:solidFill>
                <a:latin typeface="Montserrat Light"/>
                <a:ea typeface="Montserrat Light"/>
                <a:cs typeface="Montserrat Light"/>
                <a:sym typeface="Montserrat Light"/>
              </a:rPr>
              <a:t>This is significantly better than the average for other similar companies, but there is clearly still room for improvement.</a:t>
            </a:r>
          </a:p>
          <a:p>
            <a:pPr algn="l">
              <a:lnSpc>
                <a:spcPts val="1679"/>
              </a:lnSpc>
              <a:spcBef>
                <a:spcPct val="0"/>
              </a:spcBef>
            </a:pPr>
            <a:endParaRPr lang="en-US" sz="1200" dirty="0">
              <a:solidFill>
                <a:srgbClr val="000000"/>
              </a:solidFill>
              <a:latin typeface="Montserrat Light"/>
              <a:ea typeface="Montserrat Light"/>
              <a:cs typeface="Montserrat Light"/>
              <a:sym typeface="Montserrat Light"/>
            </a:endParaRPr>
          </a:p>
          <a:p>
            <a:pPr algn="l">
              <a:lnSpc>
                <a:spcPts val="1679"/>
              </a:lnSpc>
              <a:spcBef>
                <a:spcPct val="0"/>
              </a:spcBef>
            </a:pPr>
            <a:r>
              <a:rPr lang="en-US" sz="1200" b="1" dirty="0">
                <a:solidFill>
                  <a:srgbClr val="000000"/>
                </a:solidFill>
                <a:latin typeface="Montserrat Bold"/>
                <a:ea typeface="Montserrat Bold"/>
                <a:cs typeface="Montserrat Bold"/>
                <a:sym typeface="Montserrat Bold"/>
              </a:rPr>
              <a:t>Training</a:t>
            </a:r>
          </a:p>
          <a:p>
            <a:pPr algn="l">
              <a:lnSpc>
                <a:spcPts val="1679"/>
              </a:lnSpc>
              <a:spcBef>
                <a:spcPct val="0"/>
              </a:spcBef>
            </a:pPr>
            <a:r>
              <a:rPr lang="en-US" sz="1200" dirty="0">
                <a:solidFill>
                  <a:srgbClr val="000000"/>
                </a:solidFill>
                <a:latin typeface="Montserrat Light"/>
                <a:ea typeface="Montserrat Light"/>
                <a:cs typeface="Montserrat Light"/>
                <a:sym typeface="Montserrat Light"/>
              </a:rPr>
              <a:t>A real strength for our firm – 89% of staff said they have access to the training they need to do their job well. This was particularly strong for our marketing department, but slightly lower for our support staff – an area we need to review. </a:t>
            </a:r>
          </a:p>
        </p:txBody>
      </p:sp>
      <p:sp>
        <p:nvSpPr>
          <p:cNvPr id="16" name="TextBox 16"/>
          <p:cNvSpPr txBox="1"/>
          <p:nvPr/>
        </p:nvSpPr>
        <p:spPr>
          <a:xfrm>
            <a:off x="375501" y="2199107"/>
            <a:ext cx="2867904" cy="240665"/>
          </a:xfrm>
          <a:prstGeom prst="rect">
            <a:avLst/>
          </a:prstGeom>
        </p:spPr>
        <p:txBody>
          <a:bodyPr lIns="0" tIns="0" rIns="0" bIns="0" rtlCol="0" anchor="t">
            <a:spAutoFit/>
          </a:bodyPr>
          <a:lstStyle/>
          <a:p>
            <a:pPr algn="l">
              <a:lnSpc>
                <a:spcPts val="1959"/>
              </a:lnSpc>
              <a:spcBef>
                <a:spcPct val="0"/>
              </a:spcBef>
            </a:pPr>
            <a:r>
              <a:rPr lang="en-US" sz="1399" b="1">
                <a:solidFill>
                  <a:srgbClr val="F77F00"/>
                </a:solidFill>
                <a:latin typeface="Montserrat Semi-Bold"/>
                <a:ea typeface="Montserrat Semi-Bold"/>
                <a:cs typeface="Montserrat Semi-Bold"/>
                <a:sym typeface="Montserrat Semi-Bold"/>
              </a:rPr>
              <a:t>What ABC Company does well</a:t>
            </a:r>
          </a:p>
        </p:txBody>
      </p:sp>
      <p:sp>
        <p:nvSpPr>
          <p:cNvPr id="17" name="TextBox 17"/>
          <p:cNvSpPr txBox="1"/>
          <p:nvPr/>
        </p:nvSpPr>
        <p:spPr>
          <a:xfrm>
            <a:off x="3999846" y="2459667"/>
            <a:ext cx="3225213" cy="5646420"/>
          </a:xfrm>
          <a:prstGeom prst="rect">
            <a:avLst/>
          </a:prstGeom>
        </p:spPr>
        <p:txBody>
          <a:bodyPr lIns="0" tIns="0" rIns="0" bIns="0" rtlCol="0" anchor="t">
            <a:spAutoFit/>
          </a:bodyPr>
          <a:lstStyle/>
          <a:p>
            <a:pPr algn="l">
              <a:lnSpc>
                <a:spcPts val="1679"/>
              </a:lnSpc>
              <a:spcBef>
                <a:spcPct val="0"/>
              </a:spcBef>
            </a:pPr>
            <a:r>
              <a:rPr lang="en-US" sz="1200">
                <a:solidFill>
                  <a:srgbClr val="000000"/>
                </a:solidFill>
                <a:latin typeface="Montserrat Light"/>
                <a:ea typeface="Montserrat Light"/>
                <a:cs typeface="Montserrat Light"/>
                <a:sym typeface="Montserrat Light"/>
              </a:rPr>
              <a:t>You told us that we should focus our resources on improving three areas across the company:</a:t>
            </a:r>
          </a:p>
          <a:p>
            <a:pPr algn="l">
              <a:lnSpc>
                <a:spcPts val="1679"/>
              </a:lnSpc>
              <a:spcBef>
                <a:spcPct val="0"/>
              </a:spcBef>
            </a:pPr>
            <a:endParaRPr lang="en-US" sz="1200">
              <a:solidFill>
                <a:srgbClr val="000000"/>
              </a:solidFill>
              <a:latin typeface="Montserrat Light"/>
              <a:ea typeface="Montserrat Light"/>
              <a:cs typeface="Montserrat Light"/>
              <a:sym typeface="Montserrat Light"/>
            </a:endParaRPr>
          </a:p>
          <a:p>
            <a:pPr algn="l">
              <a:lnSpc>
                <a:spcPts val="1679"/>
              </a:lnSpc>
              <a:spcBef>
                <a:spcPct val="0"/>
              </a:spcBef>
            </a:pPr>
            <a:r>
              <a:rPr lang="en-US" sz="1200" b="1">
                <a:solidFill>
                  <a:srgbClr val="000000"/>
                </a:solidFill>
                <a:latin typeface="Montserrat Bold"/>
                <a:ea typeface="Montserrat Bold"/>
                <a:cs typeface="Montserrat Bold"/>
                <a:sym typeface="Montserrat Bold"/>
              </a:rPr>
              <a:t>Career Opportunities</a:t>
            </a:r>
          </a:p>
          <a:p>
            <a:pPr algn="l">
              <a:lnSpc>
                <a:spcPts val="1679"/>
              </a:lnSpc>
              <a:spcBef>
                <a:spcPct val="0"/>
              </a:spcBef>
            </a:pPr>
            <a:r>
              <a:rPr lang="en-US" sz="1200">
                <a:solidFill>
                  <a:srgbClr val="000000"/>
                </a:solidFill>
                <a:latin typeface="Montserrat Light"/>
                <a:ea typeface="Montserrat Light"/>
                <a:cs typeface="Montserrat Light"/>
                <a:sym typeface="Montserrat Light"/>
              </a:rPr>
              <a:t>53% of staff agreed there are opportunities to develop their careers at ABC Company. For a small minority of staff who said they were considering leaving the company, this was also the number one reason given.</a:t>
            </a:r>
          </a:p>
          <a:p>
            <a:pPr algn="l">
              <a:lnSpc>
                <a:spcPts val="1679"/>
              </a:lnSpc>
              <a:spcBef>
                <a:spcPct val="0"/>
              </a:spcBef>
            </a:pPr>
            <a:endParaRPr lang="en-US" sz="1200">
              <a:solidFill>
                <a:srgbClr val="000000"/>
              </a:solidFill>
              <a:latin typeface="Montserrat Light"/>
              <a:ea typeface="Montserrat Light"/>
              <a:cs typeface="Montserrat Light"/>
              <a:sym typeface="Montserrat Light"/>
            </a:endParaRPr>
          </a:p>
          <a:p>
            <a:pPr algn="l">
              <a:lnSpc>
                <a:spcPts val="1679"/>
              </a:lnSpc>
              <a:spcBef>
                <a:spcPct val="0"/>
              </a:spcBef>
            </a:pPr>
            <a:r>
              <a:rPr lang="en-US" sz="1200" b="1">
                <a:solidFill>
                  <a:srgbClr val="000000"/>
                </a:solidFill>
                <a:latin typeface="Montserrat Bold"/>
                <a:ea typeface="Montserrat Bold"/>
                <a:cs typeface="Montserrat Bold"/>
                <a:sym typeface="Montserrat Bold"/>
              </a:rPr>
              <a:t>Breaking Down Silos</a:t>
            </a:r>
          </a:p>
          <a:p>
            <a:pPr algn="l">
              <a:lnSpc>
                <a:spcPts val="1679"/>
              </a:lnSpc>
              <a:spcBef>
                <a:spcPct val="0"/>
              </a:spcBef>
            </a:pPr>
            <a:r>
              <a:rPr lang="en-US" sz="1200">
                <a:solidFill>
                  <a:srgbClr val="000000"/>
                </a:solidFill>
                <a:latin typeface="Montserrat Light"/>
                <a:ea typeface="Montserrat Light"/>
                <a:cs typeface="Montserrat Light"/>
                <a:sym typeface="Montserrat Light"/>
              </a:rPr>
              <a:t>57% of staff agreed that work is well organised and there is positive collaboration between teams / departments. We need to find ways to break down silos across the company.</a:t>
            </a:r>
          </a:p>
          <a:p>
            <a:pPr algn="l">
              <a:lnSpc>
                <a:spcPts val="1679"/>
              </a:lnSpc>
              <a:spcBef>
                <a:spcPct val="0"/>
              </a:spcBef>
            </a:pPr>
            <a:r>
              <a:rPr lang="en-US" sz="1200">
                <a:solidFill>
                  <a:srgbClr val="000000"/>
                </a:solidFill>
                <a:latin typeface="Montserrat Light"/>
                <a:ea typeface="Montserrat Light"/>
                <a:cs typeface="Montserrat Light"/>
                <a:sym typeface="Montserrat Light"/>
              </a:rPr>
              <a:t> </a:t>
            </a:r>
          </a:p>
          <a:p>
            <a:pPr algn="l">
              <a:lnSpc>
                <a:spcPts val="1679"/>
              </a:lnSpc>
              <a:spcBef>
                <a:spcPct val="0"/>
              </a:spcBef>
            </a:pPr>
            <a:r>
              <a:rPr lang="en-US" sz="1200" b="1">
                <a:solidFill>
                  <a:srgbClr val="000000"/>
                </a:solidFill>
                <a:latin typeface="Montserrat Bold"/>
                <a:ea typeface="Montserrat Bold"/>
                <a:cs typeface="Montserrat Bold"/>
                <a:sym typeface="Montserrat Bold"/>
              </a:rPr>
              <a:t>Recognising Outstanding Performance</a:t>
            </a:r>
          </a:p>
          <a:p>
            <a:pPr algn="l">
              <a:lnSpc>
                <a:spcPts val="1679"/>
              </a:lnSpc>
              <a:spcBef>
                <a:spcPct val="0"/>
              </a:spcBef>
            </a:pPr>
            <a:r>
              <a:rPr lang="en-US" sz="1200">
                <a:solidFill>
                  <a:srgbClr val="000000"/>
                </a:solidFill>
                <a:latin typeface="Montserrat Light"/>
                <a:ea typeface="Montserrat Light"/>
                <a:cs typeface="Montserrat Light"/>
                <a:sym typeface="Montserrat Light"/>
              </a:rPr>
              <a:t>It’s clear we are not doing enough to differentiate rewards and recognition for top performers – only 43% said that we appropriately reward outstanding performance. We need to create an environment which encourages and recognises exceptional performance.</a:t>
            </a:r>
          </a:p>
        </p:txBody>
      </p:sp>
      <p:sp>
        <p:nvSpPr>
          <p:cNvPr id="18" name="TextBox 18"/>
          <p:cNvSpPr txBox="1"/>
          <p:nvPr/>
        </p:nvSpPr>
        <p:spPr>
          <a:xfrm>
            <a:off x="3999846" y="2199108"/>
            <a:ext cx="2887114" cy="236731"/>
          </a:xfrm>
          <a:prstGeom prst="rect">
            <a:avLst/>
          </a:prstGeom>
        </p:spPr>
        <p:txBody>
          <a:bodyPr wrap="square" lIns="0" tIns="0" rIns="0" bIns="0" rtlCol="0" anchor="t">
            <a:spAutoFit/>
          </a:bodyPr>
          <a:lstStyle/>
          <a:p>
            <a:pPr>
              <a:lnSpc>
                <a:spcPts val="1960"/>
              </a:lnSpc>
              <a:spcBef>
                <a:spcPct val="0"/>
              </a:spcBef>
            </a:pPr>
            <a:r>
              <a:rPr lang="en-US" sz="1400" b="1" dirty="0">
                <a:solidFill>
                  <a:srgbClr val="F77F00"/>
                </a:solidFill>
                <a:latin typeface="Montserrat Semi-Bold"/>
                <a:ea typeface="Montserrat Semi-Bold"/>
                <a:cs typeface="Montserrat Semi-Bold"/>
                <a:sym typeface="Montserrat Semi-Bold"/>
              </a:rPr>
              <a:t>Areas for improvement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6F9716FEE59E4AA3A628CCEBC19073" ma:contentTypeVersion="19" ma:contentTypeDescription="Create a new document." ma:contentTypeScope="" ma:versionID="125f57ea3aba9fb1c5aa2d06cf17c14c">
  <xsd:schema xmlns:xsd="http://www.w3.org/2001/XMLSchema" xmlns:xs="http://www.w3.org/2001/XMLSchema" xmlns:p="http://schemas.microsoft.com/office/2006/metadata/properties" xmlns:ns2="81620fe5-f247-47ff-b090-6c448715e91d" xmlns:ns3="8e5e26ea-dcdf-4485-8285-7cf036401a8b" targetNamespace="http://schemas.microsoft.com/office/2006/metadata/properties" ma:root="true" ma:fieldsID="58cf4fa89fa96023906a6021a2452a32" ns2:_="" ns3:_="">
    <xsd:import namespace="81620fe5-f247-47ff-b090-6c448715e91d"/>
    <xsd:import namespace="8e5e26ea-dcdf-4485-8285-7cf036401a8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LengthInSeconds" minOccurs="0"/>
                <xsd:element ref="ns3:MediaServiceDateTaken"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Location" minOccurs="0"/>
                <xsd:element ref="ns3:FolderNumber" minOccurs="0"/>
                <xsd:element ref="ns3:_Flow_SignoffStatu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620fe5-f247-47ff-b090-6c448715e91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adcc0ae3-cc35-45a2-9f81-bcbf22e54eee}" ma:internalName="TaxCatchAll" ma:showField="CatchAllData" ma:web="81620fe5-f247-47ff-b090-6c448715e91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e5e26ea-dcdf-4485-8285-7cf036401a8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534d9f-0413-4bd3-8d52-687287cd54d1"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FolderNumber" ma:index="22" nillable="true" ma:displayName="Folder Number" ma:decimals="1" ma:format="Dropdown" ma:internalName="FolderNumber" ma:percentage="FALSE">
      <xsd:simpleType>
        <xsd:restriction base="dms:Number"/>
      </xsd:simpleType>
    </xsd:element>
    <xsd:element name="_Flow_SignoffStatus" ma:index="23" nillable="true" ma:displayName="Sign-off status" ma:internalName="Sign_x002d_off_x0020_status">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8e5e26ea-dcdf-4485-8285-7cf036401a8b" xsi:nil="true"/>
    <TaxCatchAll xmlns="81620fe5-f247-47ff-b090-6c448715e91d" xsi:nil="true"/>
    <FolderNumber xmlns="8e5e26ea-dcdf-4485-8285-7cf036401a8b" xsi:nil="true"/>
    <lcf76f155ced4ddcb4097134ff3c332f xmlns="8e5e26ea-dcdf-4485-8285-7cf036401a8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D2F1F37-D8F4-4C2E-931C-AAC065953F1C}"/>
</file>

<file path=customXml/itemProps2.xml><?xml version="1.0" encoding="utf-8"?>
<ds:datastoreItem xmlns:ds="http://schemas.openxmlformats.org/officeDocument/2006/customXml" ds:itemID="{74A0B9F7-8A53-43E1-BBF2-8668CB067A41}"/>
</file>

<file path=customXml/itemProps3.xml><?xml version="1.0" encoding="utf-8"?>
<ds:datastoreItem xmlns:ds="http://schemas.openxmlformats.org/officeDocument/2006/customXml" ds:itemID="{9CD44F3E-BA11-4A19-8974-1175011E949E}"/>
</file>

<file path=docProps/app.xml><?xml version="1.0" encoding="utf-8"?>
<Properties xmlns="http://schemas.openxmlformats.org/officeDocument/2006/extended-properties" xmlns:vt="http://schemas.openxmlformats.org/officeDocument/2006/docPropsVTypes">
  <TotalTime>3</TotalTime>
  <Words>790</Words>
  <Application>Microsoft Office PowerPoint</Application>
  <PresentationFormat>Custom</PresentationFormat>
  <Paragraphs>49</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Montserrat Bold</vt:lpstr>
      <vt:lpstr>Montserrat Semi-Bold</vt:lpstr>
      <vt:lpstr>Montserrat</vt:lpstr>
      <vt:lpstr>Montserrat Light</vt:lpstr>
      <vt:lpstr>Montserrat Extra-Light</vt:lpstr>
      <vt:lpstr>Dancing Script Bold</vt:lpstr>
      <vt:lpstr>Arial</vt:lpstr>
      <vt:lpstr>Calibri</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a little bit of body text</dc:title>
  <dc:creator>Natalie Bunker-Bennett</dc:creator>
  <cp:lastModifiedBy>Natalie Bunker-Bennett</cp:lastModifiedBy>
  <cp:revision>2</cp:revision>
  <dcterms:created xsi:type="dcterms:W3CDTF">2006-08-16T00:00:00Z</dcterms:created>
  <dcterms:modified xsi:type="dcterms:W3CDTF">2025-07-18T11:33:16Z</dcterms:modified>
  <dc:identifier>DAGtgnruTmA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0x010100F26F9716FEE59E4AA3A628CCEBC19073</vt:lpwstr>
  </property>
</Properties>
</file>