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8" d="100"/>
          <a:sy n="98" d="100"/>
        </p:scale>
        <p:origin x="84"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AC3C6B-455C-4A49-B9A7-F2C728DAC584}" type="datetimeFigureOut">
              <a:rPr lang="en-GB" smtClean="0"/>
              <a:t>25/06/2025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51974E-F583-49AE-930F-F015CCE36B16}" type="slidenum">
              <a:rPr lang="en-GB" smtClean="0"/>
              <a:t>‹#›</a:t>
            </a:fld>
            <a:endParaRPr lang="en-GB"/>
          </a:p>
        </p:txBody>
      </p:sp>
    </p:spTree>
    <p:extLst>
      <p:ext uri="{BB962C8B-B14F-4D97-AF65-F5344CB8AC3E}">
        <p14:creationId xmlns:p14="http://schemas.microsoft.com/office/powerpoint/2010/main" val="1529791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3FB185-5243-2D45-8602-0E29F15B029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1122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6954B-D696-7EB9-2B9B-9DBD7AEB3F7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4F54AAB-07FA-C2A4-7B15-9F62F6219A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6FBCAAA-3F0B-AAC1-1EA5-CDD3E7A7309B}"/>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5" name="Footer Placeholder 4">
            <a:extLst>
              <a:ext uri="{FF2B5EF4-FFF2-40B4-BE49-F238E27FC236}">
                <a16:creationId xmlns:a16="http://schemas.microsoft.com/office/drawing/2014/main" id="{543418B2-E4D1-8013-34A4-00B9A5B615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2D347F-CBFC-6F34-23F8-877199CA1FE4}"/>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597184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78F67-FF74-2FAE-4E8D-C64D1F9FB02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77B491B-5D6B-8B2F-DB0C-6D82ADEFC5C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A27A1DA-360D-7F12-00F1-3A5609C46C05}"/>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5" name="Footer Placeholder 4">
            <a:extLst>
              <a:ext uri="{FF2B5EF4-FFF2-40B4-BE49-F238E27FC236}">
                <a16:creationId xmlns:a16="http://schemas.microsoft.com/office/drawing/2014/main" id="{DE73A3D4-BAA8-3969-CDF4-D252C2D699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243878-6650-9EEF-9604-2AC161CC7014}"/>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2949414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4BE719-6502-E374-0D49-7BD21487CBB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9F663F5-3FDE-1F35-1AC2-3B661CA3CE9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66DF6C0-5942-C3B7-BA9E-51665D6CEE03}"/>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5" name="Footer Placeholder 4">
            <a:extLst>
              <a:ext uri="{FF2B5EF4-FFF2-40B4-BE49-F238E27FC236}">
                <a16:creationId xmlns:a16="http://schemas.microsoft.com/office/drawing/2014/main" id="{298ED8D6-97FA-3DE6-4DEB-A804165067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B2E4E8-F18D-E0D0-AF9F-46B0115C4223}"/>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4022879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78747-3E19-B69A-650A-5132BC697D0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C7856CC-7AA0-899E-A400-6378419C4EA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911BF0B-912E-351F-D802-1B9BD2993039}"/>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5" name="Footer Placeholder 4">
            <a:extLst>
              <a:ext uri="{FF2B5EF4-FFF2-40B4-BE49-F238E27FC236}">
                <a16:creationId xmlns:a16="http://schemas.microsoft.com/office/drawing/2014/main" id="{916859E0-9B45-556A-C2E0-490D7167D0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D9244A-0063-12BF-9A56-C66672496DD1}"/>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1617218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7C86B-D2D2-568C-16CE-3F869EF5883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A953AEB-A06D-A5FA-3AF1-9B14CAC1F7A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16D2F49-8B7B-EE04-A14B-E9CE6DD672E1}"/>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5" name="Footer Placeholder 4">
            <a:extLst>
              <a:ext uri="{FF2B5EF4-FFF2-40B4-BE49-F238E27FC236}">
                <a16:creationId xmlns:a16="http://schemas.microsoft.com/office/drawing/2014/main" id="{BFB0F33E-BDA0-BBF0-9D84-8007CF3ECC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A04DA9-B288-5F4B-5426-D41B58565102}"/>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1051147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54A0E-AF37-1745-748E-60EDF02E092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B99D795-9130-96B6-E393-A3C5A8A4FE3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170B925-1ECF-B6B9-C51D-7DEB4011433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EB3CF8F-C301-F5CE-C7B0-1A201B9A30B5}"/>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6" name="Footer Placeholder 5">
            <a:extLst>
              <a:ext uri="{FF2B5EF4-FFF2-40B4-BE49-F238E27FC236}">
                <a16:creationId xmlns:a16="http://schemas.microsoft.com/office/drawing/2014/main" id="{B5FA9AD8-BF77-240F-A285-DC558A86C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998232-DD84-AB80-EAC6-3D10C4DF6F20}"/>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3243081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D9750-9B36-A9A6-6632-74B69DD01826}"/>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E4F7F4A-D798-D457-B584-82ABCD5136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196369D-0AE7-336E-596D-92C8C03D009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8505B17-B60C-25B9-F69F-8B8AD07F3A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2AD33E0-9C4D-274A-4BD6-4054EABEF2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4E7E311-8ADA-5F34-EA91-B5803DF45E4F}"/>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8" name="Footer Placeholder 7">
            <a:extLst>
              <a:ext uri="{FF2B5EF4-FFF2-40B4-BE49-F238E27FC236}">
                <a16:creationId xmlns:a16="http://schemas.microsoft.com/office/drawing/2014/main" id="{5CCE11A3-BF3B-2516-2F2D-1FE85D3CF5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D42C55-4391-4690-E9F6-A75184D7E996}"/>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3757942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3CA8C-2F28-5543-CA06-8C30211C1C04}"/>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9F5A197C-E63B-A3EC-2C9C-6A2E43ABFB9E}"/>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4" name="Footer Placeholder 3">
            <a:extLst>
              <a:ext uri="{FF2B5EF4-FFF2-40B4-BE49-F238E27FC236}">
                <a16:creationId xmlns:a16="http://schemas.microsoft.com/office/drawing/2014/main" id="{4261E086-2709-AE0E-8604-5C1322DAAA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1192F9-41D5-6488-B608-0E536D0E0D7F}"/>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559728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6B46C9-49CE-8344-4A85-5EE24266037D}"/>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3" name="Footer Placeholder 2">
            <a:extLst>
              <a:ext uri="{FF2B5EF4-FFF2-40B4-BE49-F238E27FC236}">
                <a16:creationId xmlns:a16="http://schemas.microsoft.com/office/drawing/2014/main" id="{977B20ED-E8C6-9613-2C30-7347A0BC734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CC19AD-EFF8-4449-9681-021D1FDB7A30}"/>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2838503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3335-3D5C-EAF7-32DF-3A0DFE1174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9BC43A4-8201-170C-2C4F-2D31055C7B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9BF185B-7F0E-EBE1-647D-3810C49547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F63B389-7D56-4E27-D273-C8F3E805A086}"/>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6" name="Footer Placeholder 5">
            <a:extLst>
              <a:ext uri="{FF2B5EF4-FFF2-40B4-BE49-F238E27FC236}">
                <a16:creationId xmlns:a16="http://schemas.microsoft.com/office/drawing/2014/main" id="{F1D8946B-9960-49AD-F608-BEF19CE80A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10CCE3-0BC0-C957-B28E-D62EFE6DE671}"/>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34296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345A0-A91A-51B1-4527-E561E199CD7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A2425D1-3AD5-FD09-2EEA-9BF29681A4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C356CCF-E4BF-7690-06D7-31A76A959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8DC907B-EE35-04F0-8B1B-B4599113AD53}"/>
              </a:ext>
            </a:extLst>
          </p:cNvPr>
          <p:cNvSpPr>
            <a:spLocks noGrp="1"/>
          </p:cNvSpPr>
          <p:nvPr>
            <p:ph type="dt" sz="half" idx="10"/>
          </p:nvPr>
        </p:nvSpPr>
        <p:spPr/>
        <p:txBody>
          <a:bodyPr/>
          <a:lstStyle/>
          <a:p>
            <a:fld id="{0F0A9733-4A67-F945-AD1B-27DFE3201EDA}" type="datetimeFigureOut">
              <a:rPr lang="en-US" smtClean="0"/>
              <a:t>6/25/2025</a:t>
            </a:fld>
            <a:endParaRPr lang="en-US"/>
          </a:p>
        </p:txBody>
      </p:sp>
      <p:sp>
        <p:nvSpPr>
          <p:cNvPr id="6" name="Footer Placeholder 5">
            <a:extLst>
              <a:ext uri="{FF2B5EF4-FFF2-40B4-BE49-F238E27FC236}">
                <a16:creationId xmlns:a16="http://schemas.microsoft.com/office/drawing/2014/main" id="{A6B63F21-CB22-98AB-4B83-B364869FF2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2D82E1-477F-EB2E-FB88-95EA0A0F6858}"/>
              </a:ext>
            </a:extLst>
          </p:cNvPr>
          <p:cNvSpPr>
            <a:spLocks noGrp="1"/>
          </p:cNvSpPr>
          <p:nvPr>
            <p:ph type="sldNum" sz="quarter" idx="12"/>
          </p:nvPr>
        </p:nvSpPr>
        <p:spPr/>
        <p:txBody>
          <a:bodyPr/>
          <a:lstStyle/>
          <a:p>
            <a:fld id="{956269A3-7F97-4045-A7DF-AF0B9CE36700}" type="slidenum">
              <a:rPr lang="en-US" smtClean="0"/>
              <a:t>‹#›</a:t>
            </a:fld>
            <a:endParaRPr lang="en-US"/>
          </a:p>
        </p:txBody>
      </p:sp>
    </p:spTree>
    <p:extLst>
      <p:ext uri="{BB962C8B-B14F-4D97-AF65-F5344CB8AC3E}">
        <p14:creationId xmlns:p14="http://schemas.microsoft.com/office/powerpoint/2010/main" val="604470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7EE554-E2FD-32B1-9E29-7939BC3C6B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BC0B116-BFDE-C435-435C-26C9F9F5BA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C05CA37-0CA4-49A1-12C8-54C71714F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0A9733-4A67-F945-AD1B-27DFE3201EDA}" type="datetimeFigureOut">
              <a:rPr lang="en-US" smtClean="0"/>
              <a:t>6/25/2025</a:t>
            </a:fld>
            <a:endParaRPr lang="en-US"/>
          </a:p>
        </p:txBody>
      </p:sp>
      <p:sp>
        <p:nvSpPr>
          <p:cNvPr id="5" name="Footer Placeholder 4">
            <a:extLst>
              <a:ext uri="{FF2B5EF4-FFF2-40B4-BE49-F238E27FC236}">
                <a16:creationId xmlns:a16="http://schemas.microsoft.com/office/drawing/2014/main" id="{B7B694BC-F5E5-C169-F9D8-0CD0737560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32886F-D54E-4C47-24E5-AD3C740D19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56269A3-7F97-4045-A7DF-AF0B9CE36700}" type="slidenum">
              <a:rPr lang="en-US" smtClean="0"/>
              <a:t>‹#›</a:t>
            </a:fld>
            <a:endParaRPr lang="en-US"/>
          </a:p>
        </p:txBody>
      </p:sp>
    </p:spTree>
    <p:extLst>
      <p:ext uri="{BB962C8B-B14F-4D97-AF65-F5344CB8AC3E}">
        <p14:creationId xmlns:p14="http://schemas.microsoft.com/office/powerpoint/2010/main" val="1596246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B78E4C6E-FA2E-FDE7-A5DC-F2AEB3535B5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120184" y="6261075"/>
            <a:ext cx="1532237" cy="287937"/>
          </a:xfrm>
          <a:prstGeom prst="rect">
            <a:avLst/>
          </a:prstGeom>
        </p:spPr>
      </p:pic>
      <p:sp>
        <p:nvSpPr>
          <p:cNvPr id="8" name="TextBox 7">
            <a:extLst>
              <a:ext uri="{FF2B5EF4-FFF2-40B4-BE49-F238E27FC236}">
                <a16:creationId xmlns:a16="http://schemas.microsoft.com/office/drawing/2014/main" id="{D9D342DB-AE9D-8FAF-8F78-76151B29624C}"/>
              </a:ext>
            </a:extLst>
          </p:cNvPr>
          <p:cNvSpPr txBox="1"/>
          <p:nvPr/>
        </p:nvSpPr>
        <p:spPr>
          <a:xfrm>
            <a:off x="539579" y="6333568"/>
            <a:ext cx="6096000"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D93D7C1-AA2D-5648-AC35-EF9E51AF4643}" type="slidenum">
              <a:rPr kumimoji="0" lang="en-US" sz="800" b="0" i="0" u="none" strike="noStrike" kern="1200" cap="none" spc="0" normalizeH="0" baseline="0" noProof="0" smtClean="0">
                <a:ln>
                  <a:noFill/>
                </a:ln>
                <a:solidFill>
                  <a:prstClr val="black"/>
                </a:solidFill>
                <a:effectLst/>
                <a:uLnTx/>
                <a:uFillTx/>
                <a:latin typeface="Montserrat" pitchFamily="2" charset="77"/>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r>
              <a:rPr kumimoji="0" lang="en-US" sz="800" b="0" i="0" u="none" strike="noStrike" kern="1200" cap="none" spc="0" normalizeH="0" baseline="0" noProof="0" dirty="0">
                <a:ln>
                  <a:noFill/>
                </a:ln>
                <a:solidFill>
                  <a:prstClr val="black"/>
                </a:solidFill>
                <a:effectLst/>
                <a:uLnTx/>
                <a:uFillTx/>
                <a:latin typeface="Montserrat" pitchFamily="2" charset="77"/>
                <a:ea typeface="+mn-ea"/>
                <a:cs typeface="+mn-cs"/>
              </a:rPr>
              <a:t>  |  © 2025 WorkBuzz</a:t>
            </a:r>
          </a:p>
        </p:txBody>
      </p:sp>
      <p:sp>
        <p:nvSpPr>
          <p:cNvPr id="13" name="TextBox 12">
            <a:extLst>
              <a:ext uri="{FF2B5EF4-FFF2-40B4-BE49-F238E27FC236}">
                <a16:creationId xmlns:a16="http://schemas.microsoft.com/office/drawing/2014/main" id="{E75B951C-065E-84C7-AB87-6F6EABF9ACCA}"/>
              </a:ext>
            </a:extLst>
          </p:cNvPr>
          <p:cNvSpPr txBox="1"/>
          <p:nvPr/>
        </p:nvSpPr>
        <p:spPr>
          <a:xfrm>
            <a:off x="539579" y="620111"/>
            <a:ext cx="6484883"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3D5A80"/>
                </a:solidFill>
                <a:effectLst/>
                <a:uLnTx/>
                <a:uFillTx/>
                <a:latin typeface="Montserrat" pitchFamily="2" charset="77"/>
                <a:ea typeface="+mn-ea"/>
                <a:cs typeface="+mn-cs"/>
              </a:rPr>
              <a:t>Power User Promise</a:t>
            </a:r>
          </a:p>
        </p:txBody>
      </p:sp>
      <p:sp>
        <p:nvSpPr>
          <p:cNvPr id="3" name="Rectangle 2">
            <a:extLst>
              <a:ext uri="{FF2B5EF4-FFF2-40B4-BE49-F238E27FC236}">
                <a16:creationId xmlns:a16="http://schemas.microsoft.com/office/drawing/2014/main" id="{D65469B1-DDE9-C233-E4EC-003BEC610CAB}"/>
              </a:ext>
            </a:extLst>
          </p:cNvPr>
          <p:cNvSpPr/>
          <p:nvPr/>
        </p:nvSpPr>
        <p:spPr>
          <a:xfrm>
            <a:off x="539579" y="1239866"/>
            <a:ext cx="11282583" cy="520142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E8E8E8">
                    <a:lumMod val="25000"/>
                  </a:srgbClr>
                </a:solidFill>
                <a:effectLst/>
                <a:uLnTx/>
                <a:uFillTx/>
                <a:latin typeface="Montserrat" pitchFamily="2" charset="77"/>
                <a:ea typeface="Zilla Slab" pitchFamily="2" charset="77"/>
                <a:cs typeface="+mn-cs"/>
              </a:rPr>
              <a:t>This promise applies to your access as a Power User regarding the use of WorkBuzz’s platform. You agree to uphold this promise by acknowledging receipt of this document, or by continuing use of your power user account on the WorkBuzz platform.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E8E8E8">
                  <a:lumMod val="25000"/>
                </a:srgbClr>
              </a:solidFill>
              <a:effectLst/>
              <a:uLnTx/>
              <a:uFillTx/>
              <a:latin typeface="Montserrat" pitchFamily="2" charset="77"/>
              <a:ea typeface="Zilla Slab" pitchFamily="2" charset="77"/>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F77F00"/>
                </a:solidFill>
                <a:effectLst/>
                <a:uLnTx/>
                <a:uFillTx/>
                <a:latin typeface="Montserrat" pitchFamily="2" charset="77"/>
                <a:ea typeface="+mn-ea"/>
                <a:cs typeface="+mn-cs"/>
              </a:rPr>
              <a:t>1. Your promise as a Power User</a:t>
            </a:r>
            <a:endParaRPr kumimoji="0" lang="en-GB" sz="1600" b="0" i="0" u="none" strike="noStrike" kern="1200" cap="none" spc="0" normalizeH="0" baseline="0" noProof="0" dirty="0">
              <a:ln>
                <a:noFill/>
              </a:ln>
              <a:solidFill>
                <a:srgbClr val="F77F00"/>
              </a:solidFill>
              <a:effectLst/>
              <a:uLnTx/>
              <a:uFillTx/>
              <a:latin typeface="Montserrat"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E8E8E8">
                    <a:lumMod val="25000"/>
                  </a:srgbClr>
                </a:solidFill>
                <a:effectLst/>
                <a:uLnTx/>
                <a:uFillTx/>
                <a:latin typeface="Montserrat" pitchFamily="2" charset="77"/>
                <a:ea typeface="+mn-ea"/>
                <a:cs typeface="+mn-cs"/>
              </a:rPr>
              <a:t>As a Power User, you have access to employee data and an enhanced ability to slice and dice data by any demographics built into the system. As such, you promise to uphold confidentiality and protect employee feedback from misuse of the WorkBuzz platform functionality.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E8E8E8">
                  <a:lumMod val="25000"/>
                </a:srgbClr>
              </a:solidFill>
              <a:effectLst/>
              <a:uLnTx/>
              <a:uFillTx/>
              <a:latin typeface="Montserrat"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E8E8E8">
                    <a:lumMod val="25000"/>
                  </a:srgbClr>
                </a:solidFill>
                <a:effectLst/>
                <a:uLnTx/>
                <a:uFillTx/>
                <a:latin typeface="Montserrat" pitchFamily="2" charset="77"/>
                <a:ea typeface="+mn-ea"/>
                <a:cs typeface="+mn-cs"/>
              </a:rPr>
              <a:t>This includes, but is not limited to, attempts to identify feedback sources. You acknowledge your responsibility to further protect employees by not abusing use of demographic filters in an attempt to identify respondents by isolating responses and looking up data points against the employee data held in the system.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E8E8E8">
                  <a:lumMod val="25000"/>
                </a:srgbClr>
              </a:solidFill>
              <a:effectLst/>
              <a:uLnTx/>
              <a:uFillTx/>
              <a:latin typeface="Montserrat"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F77F00"/>
                </a:solidFill>
                <a:effectLst/>
                <a:uLnTx/>
                <a:uFillTx/>
                <a:latin typeface="Montserrat" pitchFamily="2" charset="77"/>
                <a:ea typeface="+mn-ea"/>
                <a:cs typeface="+mn-cs"/>
              </a:rPr>
              <a:t>2. Keeping your password secure</a:t>
            </a:r>
            <a:endParaRPr kumimoji="0" lang="en-GB" sz="1600" b="0" i="0" u="none" strike="noStrike" kern="1200" cap="none" spc="0" normalizeH="0" baseline="0" noProof="0" dirty="0">
              <a:ln>
                <a:noFill/>
              </a:ln>
              <a:solidFill>
                <a:srgbClr val="F77F00"/>
              </a:solidFill>
              <a:effectLst/>
              <a:uLnTx/>
              <a:uFillTx/>
              <a:latin typeface="Montserrat"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E8E8E8">
                    <a:lumMod val="25000"/>
                  </a:srgbClr>
                </a:solidFill>
                <a:effectLst/>
                <a:uLnTx/>
                <a:uFillTx/>
                <a:latin typeface="Montserrat" pitchFamily="2" charset="77"/>
                <a:ea typeface="+mn-ea"/>
                <a:cs typeface="+mn-cs"/>
              </a:rPr>
              <a:t>If you have been issued an account by WorkBuzz in connection with your use of the Services, you are responsible for safeguarding your password and any other credentials used to access that account. You are responsible for any activity occurring in your account. If you become aware of any unauthorized access to your account, you should notify WorkBuzz immediately.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E8E8E8">
                  <a:lumMod val="25000"/>
                </a:srgbClr>
              </a:solidFill>
              <a:effectLst/>
              <a:uLnTx/>
              <a:uFillTx/>
              <a:latin typeface="Montserrat" pitchFamily="2" charset="77"/>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white"/>
              </a:solidFill>
              <a:effectLst/>
              <a:uLnTx/>
              <a:uFillTx/>
              <a:latin typeface="Montserrat" pitchFamily="2" charset="77"/>
              <a:ea typeface="Zilla Slab" pitchFamily="2" charset="77"/>
              <a:cs typeface="+mn-cs"/>
            </a:endParaRPr>
          </a:p>
        </p:txBody>
      </p:sp>
    </p:spTree>
    <p:extLst>
      <p:ext uri="{BB962C8B-B14F-4D97-AF65-F5344CB8AC3E}">
        <p14:creationId xmlns:p14="http://schemas.microsoft.com/office/powerpoint/2010/main" val="17449663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232</Words>
  <Application>Microsoft Office PowerPoint</Application>
  <PresentationFormat>Widescreen</PresentationFormat>
  <Paragraphs>12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Montserrat</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Natalie Bunker-Bennett</dc:creator>
  <cp:lastModifiedBy>Natalie Bunker-Bennett</cp:lastModifiedBy>
  <cp:revision>1</cp:revision>
  <dcterms:created xsi:type="dcterms:W3CDTF">2025-06-25T15:29:26Z</dcterms:created>
  <dcterms:modified xsi:type="dcterms:W3CDTF">2025-06-25T15:30:31Z</dcterms:modified>
</cp:coreProperties>
</file>